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6"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475FD-57EB-48D3-B1EC-3F94A6E6097C}" v="13" dt="2023-07-22T02:25:51.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7847BA-9460-4C3E-840F-3ED5E21999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31F1AC-44DC-49C4-A1BF-8422C8AD639E}">
      <dgm:prSet/>
      <dgm:spPr/>
      <dgm:t>
        <a:bodyPr/>
        <a:lstStyle/>
        <a:p>
          <a:r>
            <a:rPr lang="en-US"/>
            <a:t>It will be an android app which will have all relevant details related to tourism i.e., Transportation, Fest &amp; Food, Luxury Tour Packages etc.</a:t>
          </a:r>
        </a:p>
      </dgm:t>
    </dgm:pt>
    <dgm:pt modelId="{28741B7F-4E83-4B8B-967E-E7E7FEE8B0BB}" type="parTrans" cxnId="{578D4786-C5D3-463C-9D60-7A57E79BBA4E}">
      <dgm:prSet/>
      <dgm:spPr/>
      <dgm:t>
        <a:bodyPr/>
        <a:lstStyle/>
        <a:p>
          <a:endParaRPr lang="en-US"/>
        </a:p>
      </dgm:t>
    </dgm:pt>
    <dgm:pt modelId="{8B6B8565-A265-49DE-BB19-5F13998A7BCE}" type="sibTrans" cxnId="{578D4786-C5D3-463C-9D60-7A57E79BBA4E}">
      <dgm:prSet/>
      <dgm:spPr/>
      <dgm:t>
        <a:bodyPr/>
        <a:lstStyle/>
        <a:p>
          <a:endParaRPr lang="en-US"/>
        </a:p>
      </dgm:t>
    </dgm:pt>
    <dgm:pt modelId="{A73C7F3C-8DD1-4412-95E7-70D713C45C17}">
      <dgm:prSet/>
      <dgm:spPr/>
      <dgm:t>
        <a:bodyPr/>
        <a:lstStyle/>
        <a:p>
          <a:r>
            <a:rPr lang="en-US"/>
            <a:t>User can create his tour plan in this app. When s/he visits some place s/he just needs to play tour of that place.</a:t>
          </a:r>
        </a:p>
      </dgm:t>
    </dgm:pt>
    <dgm:pt modelId="{0D1FA0E2-FD05-4B1D-9D07-8ACD47A122A4}" type="parTrans" cxnId="{0EDF6251-8E96-4275-941C-EAFF76B707FA}">
      <dgm:prSet/>
      <dgm:spPr/>
      <dgm:t>
        <a:bodyPr/>
        <a:lstStyle/>
        <a:p>
          <a:endParaRPr lang="en-US"/>
        </a:p>
      </dgm:t>
    </dgm:pt>
    <dgm:pt modelId="{A8E2028F-EA9B-4120-A190-3484A38790AD}" type="sibTrans" cxnId="{0EDF6251-8E96-4275-941C-EAFF76B707FA}">
      <dgm:prSet/>
      <dgm:spPr/>
      <dgm:t>
        <a:bodyPr/>
        <a:lstStyle/>
        <a:p>
          <a:endParaRPr lang="en-US"/>
        </a:p>
      </dgm:t>
    </dgm:pt>
    <dgm:pt modelId="{F571DDE8-16E4-4203-949B-BC368D8B096E}">
      <dgm:prSet/>
      <dgm:spPr/>
      <dgm:t>
        <a:bodyPr/>
        <a:lstStyle/>
        <a:p>
          <a:r>
            <a:rPr lang="en-US"/>
            <a:t>As soon as user plays tour, AR version of application will open. It will navigate the user. The user can see 3D models of monuments, descriptions of different artifacts/paintings through voice and text.</a:t>
          </a:r>
        </a:p>
      </dgm:t>
    </dgm:pt>
    <dgm:pt modelId="{D934FED6-BAD1-4A17-B7E5-D2CCFC5E61B7}" type="parTrans" cxnId="{ADA63E84-190D-43A7-936E-E51C01843190}">
      <dgm:prSet/>
      <dgm:spPr/>
      <dgm:t>
        <a:bodyPr/>
        <a:lstStyle/>
        <a:p>
          <a:endParaRPr lang="en-US"/>
        </a:p>
      </dgm:t>
    </dgm:pt>
    <dgm:pt modelId="{B572927D-30FD-4D76-A362-9FE3127B48DC}" type="sibTrans" cxnId="{ADA63E84-190D-43A7-936E-E51C01843190}">
      <dgm:prSet/>
      <dgm:spPr/>
      <dgm:t>
        <a:bodyPr/>
        <a:lstStyle/>
        <a:p>
          <a:endParaRPr lang="en-US"/>
        </a:p>
      </dgm:t>
    </dgm:pt>
    <dgm:pt modelId="{70F5273B-2A04-48E9-BCC9-5D64871F9F33}">
      <dgm:prSet/>
      <dgm:spPr/>
      <dgm:t>
        <a:bodyPr/>
        <a:lstStyle/>
        <a:p>
          <a:r>
            <a:rPr lang="en-US"/>
            <a:t>There will be unique QR-codes scanning which will open an AR virtual guide. It will narrate the information in users’ preferable language.</a:t>
          </a:r>
        </a:p>
      </dgm:t>
    </dgm:pt>
    <dgm:pt modelId="{E3644485-5190-4478-8B83-7D9DA8D9D4AB}" type="parTrans" cxnId="{45189843-32AD-46EA-A5E4-8E109DF2CE2E}">
      <dgm:prSet/>
      <dgm:spPr/>
      <dgm:t>
        <a:bodyPr/>
        <a:lstStyle/>
        <a:p>
          <a:endParaRPr lang="en-US"/>
        </a:p>
      </dgm:t>
    </dgm:pt>
    <dgm:pt modelId="{64FA2774-0747-4D97-88F8-AEAF2E054FE8}" type="sibTrans" cxnId="{45189843-32AD-46EA-A5E4-8E109DF2CE2E}">
      <dgm:prSet/>
      <dgm:spPr/>
      <dgm:t>
        <a:bodyPr/>
        <a:lstStyle/>
        <a:p>
          <a:endParaRPr lang="en-US"/>
        </a:p>
      </dgm:t>
    </dgm:pt>
    <dgm:pt modelId="{BFF3629E-64A2-4433-B3EF-C72D9A8AC25F}">
      <dgm:prSet/>
      <dgm:spPr/>
      <dgm:t>
        <a:bodyPr/>
        <a:lstStyle/>
        <a:p>
          <a:r>
            <a:rPr lang="en-US"/>
            <a:t>When the user will point camera at any object/painting it will create 3-D model of that.</a:t>
          </a:r>
        </a:p>
      </dgm:t>
    </dgm:pt>
    <dgm:pt modelId="{34AA32E5-04A8-40EB-93CD-834B79B5FD84}" type="parTrans" cxnId="{A0353198-1BA5-461B-A122-13767403954A}">
      <dgm:prSet/>
      <dgm:spPr/>
      <dgm:t>
        <a:bodyPr/>
        <a:lstStyle/>
        <a:p>
          <a:endParaRPr lang="en-US"/>
        </a:p>
      </dgm:t>
    </dgm:pt>
    <dgm:pt modelId="{6256089F-FF63-450F-9090-5CD3AE7868DB}" type="sibTrans" cxnId="{A0353198-1BA5-461B-A122-13767403954A}">
      <dgm:prSet/>
      <dgm:spPr/>
      <dgm:t>
        <a:bodyPr/>
        <a:lstStyle/>
        <a:p>
          <a:endParaRPr lang="en-US"/>
        </a:p>
      </dgm:t>
    </dgm:pt>
    <dgm:pt modelId="{F932E147-76E5-42B2-8E0D-1CF81B0C5DC9}" type="pres">
      <dgm:prSet presAssocID="{BF7847BA-9460-4C3E-840F-3ED5E21999DF}" presName="root" presStyleCnt="0">
        <dgm:presLayoutVars>
          <dgm:dir/>
          <dgm:resizeHandles val="exact"/>
        </dgm:presLayoutVars>
      </dgm:prSet>
      <dgm:spPr/>
    </dgm:pt>
    <dgm:pt modelId="{EC91BE27-E5F4-450E-9AF8-C04999C56C89}" type="pres">
      <dgm:prSet presAssocID="{6131F1AC-44DC-49C4-A1BF-8422C8AD639E}" presName="compNode" presStyleCnt="0"/>
      <dgm:spPr/>
    </dgm:pt>
    <dgm:pt modelId="{4B493389-C122-4A8C-ADE4-94F78A20AC69}" type="pres">
      <dgm:prSet presAssocID="{6131F1AC-44DC-49C4-A1BF-8422C8AD639E}" presName="bgRect" presStyleLbl="bgShp" presStyleIdx="0" presStyleCnt="5"/>
      <dgm:spPr/>
    </dgm:pt>
    <dgm:pt modelId="{396981B3-0696-40BC-B982-510A6C96175D}" type="pres">
      <dgm:prSet presAssocID="{6131F1AC-44DC-49C4-A1BF-8422C8AD639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3F1BE30C-2686-4CAE-9794-16B9DD58CD86}" type="pres">
      <dgm:prSet presAssocID="{6131F1AC-44DC-49C4-A1BF-8422C8AD639E}" presName="spaceRect" presStyleCnt="0"/>
      <dgm:spPr/>
    </dgm:pt>
    <dgm:pt modelId="{40BB9BD5-48CD-41DB-93B2-612147549944}" type="pres">
      <dgm:prSet presAssocID="{6131F1AC-44DC-49C4-A1BF-8422C8AD639E}" presName="parTx" presStyleLbl="revTx" presStyleIdx="0" presStyleCnt="5">
        <dgm:presLayoutVars>
          <dgm:chMax val="0"/>
          <dgm:chPref val="0"/>
        </dgm:presLayoutVars>
      </dgm:prSet>
      <dgm:spPr/>
    </dgm:pt>
    <dgm:pt modelId="{5BAD5DDD-2E65-4CE5-86A5-4C7876357946}" type="pres">
      <dgm:prSet presAssocID="{8B6B8565-A265-49DE-BB19-5F13998A7BCE}" presName="sibTrans" presStyleCnt="0"/>
      <dgm:spPr/>
    </dgm:pt>
    <dgm:pt modelId="{9409365B-8A74-4138-999B-49D6400E2B71}" type="pres">
      <dgm:prSet presAssocID="{A73C7F3C-8DD1-4412-95E7-70D713C45C17}" presName="compNode" presStyleCnt="0"/>
      <dgm:spPr/>
    </dgm:pt>
    <dgm:pt modelId="{9CDB0F2C-F059-4FE2-87BC-D7DA507CE9D0}" type="pres">
      <dgm:prSet presAssocID="{A73C7F3C-8DD1-4412-95E7-70D713C45C17}" presName="bgRect" presStyleLbl="bgShp" presStyleIdx="1" presStyleCnt="5"/>
      <dgm:spPr/>
    </dgm:pt>
    <dgm:pt modelId="{B9C06B93-DF62-4FCF-882B-F5C98A7122E6}" type="pres">
      <dgm:prSet presAssocID="{A73C7F3C-8DD1-4412-95E7-70D713C45C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7229F6D-FFCF-4292-9A0C-43EAF5F3B0E4}" type="pres">
      <dgm:prSet presAssocID="{A73C7F3C-8DD1-4412-95E7-70D713C45C17}" presName="spaceRect" presStyleCnt="0"/>
      <dgm:spPr/>
    </dgm:pt>
    <dgm:pt modelId="{E63A1DE8-A5EA-41B7-B84F-60781D1F31CA}" type="pres">
      <dgm:prSet presAssocID="{A73C7F3C-8DD1-4412-95E7-70D713C45C17}" presName="parTx" presStyleLbl="revTx" presStyleIdx="1" presStyleCnt="5">
        <dgm:presLayoutVars>
          <dgm:chMax val="0"/>
          <dgm:chPref val="0"/>
        </dgm:presLayoutVars>
      </dgm:prSet>
      <dgm:spPr/>
    </dgm:pt>
    <dgm:pt modelId="{48A02628-F047-4F24-80C8-24166FEA4C29}" type="pres">
      <dgm:prSet presAssocID="{A8E2028F-EA9B-4120-A190-3484A38790AD}" presName="sibTrans" presStyleCnt="0"/>
      <dgm:spPr/>
    </dgm:pt>
    <dgm:pt modelId="{51CE11C8-FDD4-4845-B0E4-8BF961A7CBE1}" type="pres">
      <dgm:prSet presAssocID="{F571DDE8-16E4-4203-949B-BC368D8B096E}" presName="compNode" presStyleCnt="0"/>
      <dgm:spPr/>
    </dgm:pt>
    <dgm:pt modelId="{015CD64C-0E10-4006-AF07-EB3B25FDFA37}" type="pres">
      <dgm:prSet presAssocID="{F571DDE8-16E4-4203-949B-BC368D8B096E}" presName="bgRect" presStyleLbl="bgShp" presStyleIdx="2" presStyleCnt="5"/>
      <dgm:spPr/>
    </dgm:pt>
    <dgm:pt modelId="{A9450E98-525D-4A9A-9B5F-425E077045A3}" type="pres">
      <dgm:prSet presAssocID="{F571DDE8-16E4-4203-949B-BC368D8B096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B975C0E4-B06C-48E7-A98C-7836BB10E825}" type="pres">
      <dgm:prSet presAssocID="{F571DDE8-16E4-4203-949B-BC368D8B096E}" presName="spaceRect" presStyleCnt="0"/>
      <dgm:spPr/>
    </dgm:pt>
    <dgm:pt modelId="{340BF683-05F7-44BA-9A02-6BF99F085F71}" type="pres">
      <dgm:prSet presAssocID="{F571DDE8-16E4-4203-949B-BC368D8B096E}" presName="parTx" presStyleLbl="revTx" presStyleIdx="2" presStyleCnt="5">
        <dgm:presLayoutVars>
          <dgm:chMax val="0"/>
          <dgm:chPref val="0"/>
        </dgm:presLayoutVars>
      </dgm:prSet>
      <dgm:spPr/>
    </dgm:pt>
    <dgm:pt modelId="{0B2FAFD5-5D06-4F88-A870-0371474FAA73}" type="pres">
      <dgm:prSet presAssocID="{B572927D-30FD-4D76-A362-9FE3127B48DC}" presName="sibTrans" presStyleCnt="0"/>
      <dgm:spPr/>
    </dgm:pt>
    <dgm:pt modelId="{946C3DCD-9293-47E0-9D1F-D1C782FEFC23}" type="pres">
      <dgm:prSet presAssocID="{70F5273B-2A04-48E9-BCC9-5D64871F9F33}" presName="compNode" presStyleCnt="0"/>
      <dgm:spPr/>
    </dgm:pt>
    <dgm:pt modelId="{49389930-3D76-485E-9B08-A84591087B1E}" type="pres">
      <dgm:prSet presAssocID="{70F5273B-2A04-48E9-BCC9-5D64871F9F33}" presName="bgRect" presStyleLbl="bgShp" presStyleIdx="3" presStyleCnt="5"/>
      <dgm:spPr/>
    </dgm:pt>
    <dgm:pt modelId="{CFB7CE7B-7801-4D84-96B4-F4560E4A5CE3}" type="pres">
      <dgm:prSet presAssocID="{70F5273B-2A04-48E9-BCC9-5D64871F9F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E7FDA202-D1C5-4B2D-9273-4D7E00EA4ABA}" type="pres">
      <dgm:prSet presAssocID="{70F5273B-2A04-48E9-BCC9-5D64871F9F33}" presName="spaceRect" presStyleCnt="0"/>
      <dgm:spPr/>
    </dgm:pt>
    <dgm:pt modelId="{B17277F4-6C95-4492-B076-3F5896F2CCBE}" type="pres">
      <dgm:prSet presAssocID="{70F5273B-2A04-48E9-BCC9-5D64871F9F33}" presName="parTx" presStyleLbl="revTx" presStyleIdx="3" presStyleCnt="5">
        <dgm:presLayoutVars>
          <dgm:chMax val="0"/>
          <dgm:chPref val="0"/>
        </dgm:presLayoutVars>
      </dgm:prSet>
      <dgm:spPr/>
    </dgm:pt>
    <dgm:pt modelId="{ED0C25F0-07C2-48FC-B108-14A006546694}" type="pres">
      <dgm:prSet presAssocID="{64FA2774-0747-4D97-88F8-AEAF2E054FE8}" presName="sibTrans" presStyleCnt="0"/>
      <dgm:spPr/>
    </dgm:pt>
    <dgm:pt modelId="{75A76229-31FE-4F60-95BD-C4AE964758EE}" type="pres">
      <dgm:prSet presAssocID="{BFF3629E-64A2-4433-B3EF-C72D9A8AC25F}" presName="compNode" presStyleCnt="0"/>
      <dgm:spPr/>
    </dgm:pt>
    <dgm:pt modelId="{FF4E57BC-E2D0-4AE0-8D1C-7DB1FF1004F4}" type="pres">
      <dgm:prSet presAssocID="{BFF3629E-64A2-4433-B3EF-C72D9A8AC25F}" presName="bgRect" presStyleLbl="bgShp" presStyleIdx="4" presStyleCnt="5"/>
      <dgm:spPr/>
    </dgm:pt>
    <dgm:pt modelId="{5B895215-0CFB-4843-A2BF-7C5F1D982BE1}" type="pres">
      <dgm:prSet presAssocID="{BFF3629E-64A2-4433-B3EF-C72D9A8AC25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mera"/>
        </a:ext>
      </dgm:extLst>
    </dgm:pt>
    <dgm:pt modelId="{098BFAF8-0FBF-40C6-90FB-89AAFA691C58}" type="pres">
      <dgm:prSet presAssocID="{BFF3629E-64A2-4433-B3EF-C72D9A8AC25F}" presName="spaceRect" presStyleCnt="0"/>
      <dgm:spPr/>
    </dgm:pt>
    <dgm:pt modelId="{5A86C85D-E4EE-474D-B6BB-AF9080238BA0}" type="pres">
      <dgm:prSet presAssocID="{BFF3629E-64A2-4433-B3EF-C72D9A8AC25F}" presName="parTx" presStyleLbl="revTx" presStyleIdx="4" presStyleCnt="5">
        <dgm:presLayoutVars>
          <dgm:chMax val="0"/>
          <dgm:chPref val="0"/>
        </dgm:presLayoutVars>
      </dgm:prSet>
      <dgm:spPr/>
    </dgm:pt>
  </dgm:ptLst>
  <dgm:cxnLst>
    <dgm:cxn modelId="{9A88CE0E-1E4D-4259-B9A4-DC26522E053E}" type="presOf" srcId="{70F5273B-2A04-48E9-BCC9-5D64871F9F33}" destId="{B17277F4-6C95-4492-B076-3F5896F2CCBE}" srcOrd="0" destOrd="0" presId="urn:microsoft.com/office/officeart/2018/2/layout/IconVerticalSolidList"/>
    <dgm:cxn modelId="{B535AD16-CCEC-4883-B7BA-F43A9EBACD6C}" type="presOf" srcId="{A73C7F3C-8DD1-4412-95E7-70D713C45C17}" destId="{E63A1DE8-A5EA-41B7-B84F-60781D1F31CA}" srcOrd="0" destOrd="0" presId="urn:microsoft.com/office/officeart/2018/2/layout/IconVerticalSolidList"/>
    <dgm:cxn modelId="{45189843-32AD-46EA-A5E4-8E109DF2CE2E}" srcId="{BF7847BA-9460-4C3E-840F-3ED5E21999DF}" destId="{70F5273B-2A04-48E9-BCC9-5D64871F9F33}" srcOrd="3" destOrd="0" parTransId="{E3644485-5190-4478-8B83-7D9DA8D9D4AB}" sibTransId="{64FA2774-0747-4D97-88F8-AEAF2E054FE8}"/>
    <dgm:cxn modelId="{55D2384C-B162-4661-9632-2FE25B20CAE6}" type="presOf" srcId="{F571DDE8-16E4-4203-949B-BC368D8B096E}" destId="{340BF683-05F7-44BA-9A02-6BF99F085F71}" srcOrd="0" destOrd="0" presId="urn:microsoft.com/office/officeart/2018/2/layout/IconVerticalSolidList"/>
    <dgm:cxn modelId="{0EDF6251-8E96-4275-941C-EAFF76B707FA}" srcId="{BF7847BA-9460-4C3E-840F-3ED5E21999DF}" destId="{A73C7F3C-8DD1-4412-95E7-70D713C45C17}" srcOrd="1" destOrd="0" parTransId="{0D1FA0E2-FD05-4B1D-9D07-8ACD47A122A4}" sibTransId="{A8E2028F-EA9B-4120-A190-3484A38790AD}"/>
    <dgm:cxn modelId="{467C2558-DB69-4B6E-84D0-35A645017ADD}" type="presOf" srcId="{BF7847BA-9460-4C3E-840F-3ED5E21999DF}" destId="{F932E147-76E5-42B2-8E0D-1CF81B0C5DC9}" srcOrd="0" destOrd="0" presId="urn:microsoft.com/office/officeart/2018/2/layout/IconVerticalSolidList"/>
    <dgm:cxn modelId="{ADA63E84-190D-43A7-936E-E51C01843190}" srcId="{BF7847BA-9460-4C3E-840F-3ED5E21999DF}" destId="{F571DDE8-16E4-4203-949B-BC368D8B096E}" srcOrd="2" destOrd="0" parTransId="{D934FED6-BAD1-4A17-B7E5-D2CCFC5E61B7}" sibTransId="{B572927D-30FD-4D76-A362-9FE3127B48DC}"/>
    <dgm:cxn modelId="{578D4786-C5D3-463C-9D60-7A57E79BBA4E}" srcId="{BF7847BA-9460-4C3E-840F-3ED5E21999DF}" destId="{6131F1AC-44DC-49C4-A1BF-8422C8AD639E}" srcOrd="0" destOrd="0" parTransId="{28741B7F-4E83-4B8B-967E-E7E7FEE8B0BB}" sibTransId="{8B6B8565-A265-49DE-BB19-5F13998A7BCE}"/>
    <dgm:cxn modelId="{3613B094-CAF9-459D-8371-5087917E8213}" type="presOf" srcId="{BFF3629E-64A2-4433-B3EF-C72D9A8AC25F}" destId="{5A86C85D-E4EE-474D-B6BB-AF9080238BA0}" srcOrd="0" destOrd="0" presId="urn:microsoft.com/office/officeart/2018/2/layout/IconVerticalSolidList"/>
    <dgm:cxn modelId="{A0353198-1BA5-461B-A122-13767403954A}" srcId="{BF7847BA-9460-4C3E-840F-3ED5E21999DF}" destId="{BFF3629E-64A2-4433-B3EF-C72D9A8AC25F}" srcOrd="4" destOrd="0" parTransId="{34AA32E5-04A8-40EB-93CD-834B79B5FD84}" sibTransId="{6256089F-FF63-450F-9090-5CD3AE7868DB}"/>
    <dgm:cxn modelId="{B3EDD1B4-2451-4F5C-AB0E-458DDDE2132F}" type="presOf" srcId="{6131F1AC-44DC-49C4-A1BF-8422C8AD639E}" destId="{40BB9BD5-48CD-41DB-93B2-612147549944}" srcOrd="0" destOrd="0" presId="urn:microsoft.com/office/officeart/2018/2/layout/IconVerticalSolidList"/>
    <dgm:cxn modelId="{6871EE67-4830-47A6-8088-069C9E6FD5C8}" type="presParOf" srcId="{F932E147-76E5-42B2-8E0D-1CF81B0C5DC9}" destId="{EC91BE27-E5F4-450E-9AF8-C04999C56C89}" srcOrd="0" destOrd="0" presId="urn:microsoft.com/office/officeart/2018/2/layout/IconVerticalSolidList"/>
    <dgm:cxn modelId="{6A92E4A0-927B-48E1-B3A9-22F552E30B41}" type="presParOf" srcId="{EC91BE27-E5F4-450E-9AF8-C04999C56C89}" destId="{4B493389-C122-4A8C-ADE4-94F78A20AC69}" srcOrd="0" destOrd="0" presId="urn:microsoft.com/office/officeart/2018/2/layout/IconVerticalSolidList"/>
    <dgm:cxn modelId="{024E0EC1-955A-4E50-8720-F633B4200F43}" type="presParOf" srcId="{EC91BE27-E5F4-450E-9AF8-C04999C56C89}" destId="{396981B3-0696-40BC-B982-510A6C96175D}" srcOrd="1" destOrd="0" presId="urn:microsoft.com/office/officeart/2018/2/layout/IconVerticalSolidList"/>
    <dgm:cxn modelId="{5693AF5D-6E3B-48D5-A693-8A3909D5F04C}" type="presParOf" srcId="{EC91BE27-E5F4-450E-9AF8-C04999C56C89}" destId="{3F1BE30C-2686-4CAE-9794-16B9DD58CD86}" srcOrd="2" destOrd="0" presId="urn:microsoft.com/office/officeart/2018/2/layout/IconVerticalSolidList"/>
    <dgm:cxn modelId="{3BDE9E3F-2B10-4EB7-8103-292822FDE4D8}" type="presParOf" srcId="{EC91BE27-E5F4-450E-9AF8-C04999C56C89}" destId="{40BB9BD5-48CD-41DB-93B2-612147549944}" srcOrd="3" destOrd="0" presId="urn:microsoft.com/office/officeart/2018/2/layout/IconVerticalSolidList"/>
    <dgm:cxn modelId="{2F60A0A5-CF91-47AA-9489-0CBEB7818A83}" type="presParOf" srcId="{F932E147-76E5-42B2-8E0D-1CF81B0C5DC9}" destId="{5BAD5DDD-2E65-4CE5-86A5-4C7876357946}" srcOrd="1" destOrd="0" presId="urn:microsoft.com/office/officeart/2018/2/layout/IconVerticalSolidList"/>
    <dgm:cxn modelId="{03E7BC4F-6D92-4281-AE4A-C3023C5A3476}" type="presParOf" srcId="{F932E147-76E5-42B2-8E0D-1CF81B0C5DC9}" destId="{9409365B-8A74-4138-999B-49D6400E2B71}" srcOrd="2" destOrd="0" presId="urn:microsoft.com/office/officeart/2018/2/layout/IconVerticalSolidList"/>
    <dgm:cxn modelId="{D000E9C7-5787-4200-A7E7-722D67198724}" type="presParOf" srcId="{9409365B-8A74-4138-999B-49D6400E2B71}" destId="{9CDB0F2C-F059-4FE2-87BC-D7DA507CE9D0}" srcOrd="0" destOrd="0" presId="urn:microsoft.com/office/officeart/2018/2/layout/IconVerticalSolidList"/>
    <dgm:cxn modelId="{029EBEFE-7FD7-4DC5-8322-0CC7976F9C06}" type="presParOf" srcId="{9409365B-8A74-4138-999B-49D6400E2B71}" destId="{B9C06B93-DF62-4FCF-882B-F5C98A7122E6}" srcOrd="1" destOrd="0" presId="urn:microsoft.com/office/officeart/2018/2/layout/IconVerticalSolidList"/>
    <dgm:cxn modelId="{FE385DFB-4C0D-495E-91C1-1DFE396BF414}" type="presParOf" srcId="{9409365B-8A74-4138-999B-49D6400E2B71}" destId="{A7229F6D-FFCF-4292-9A0C-43EAF5F3B0E4}" srcOrd="2" destOrd="0" presId="urn:microsoft.com/office/officeart/2018/2/layout/IconVerticalSolidList"/>
    <dgm:cxn modelId="{35C7B734-8DFB-4B80-BE65-187375E910A6}" type="presParOf" srcId="{9409365B-8A74-4138-999B-49D6400E2B71}" destId="{E63A1DE8-A5EA-41B7-B84F-60781D1F31CA}" srcOrd="3" destOrd="0" presId="urn:microsoft.com/office/officeart/2018/2/layout/IconVerticalSolidList"/>
    <dgm:cxn modelId="{2FE22237-EDB7-4C7C-90FB-0B4EF5C68181}" type="presParOf" srcId="{F932E147-76E5-42B2-8E0D-1CF81B0C5DC9}" destId="{48A02628-F047-4F24-80C8-24166FEA4C29}" srcOrd="3" destOrd="0" presId="urn:microsoft.com/office/officeart/2018/2/layout/IconVerticalSolidList"/>
    <dgm:cxn modelId="{08A32C00-1F60-4B9F-A03B-CA8428D83F0E}" type="presParOf" srcId="{F932E147-76E5-42B2-8E0D-1CF81B0C5DC9}" destId="{51CE11C8-FDD4-4845-B0E4-8BF961A7CBE1}" srcOrd="4" destOrd="0" presId="urn:microsoft.com/office/officeart/2018/2/layout/IconVerticalSolidList"/>
    <dgm:cxn modelId="{7FD67606-65A9-4C00-8972-9F0DCD2A6EBE}" type="presParOf" srcId="{51CE11C8-FDD4-4845-B0E4-8BF961A7CBE1}" destId="{015CD64C-0E10-4006-AF07-EB3B25FDFA37}" srcOrd="0" destOrd="0" presId="urn:microsoft.com/office/officeart/2018/2/layout/IconVerticalSolidList"/>
    <dgm:cxn modelId="{CDC9A42D-B689-47F9-8B6A-CCC799EEBCF0}" type="presParOf" srcId="{51CE11C8-FDD4-4845-B0E4-8BF961A7CBE1}" destId="{A9450E98-525D-4A9A-9B5F-425E077045A3}" srcOrd="1" destOrd="0" presId="urn:microsoft.com/office/officeart/2018/2/layout/IconVerticalSolidList"/>
    <dgm:cxn modelId="{E7F0D3CF-C967-45AB-B7BF-AD30B594EF4E}" type="presParOf" srcId="{51CE11C8-FDD4-4845-B0E4-8BF961A7CBE1}" destId="{B975C0E4-B06C-48E7-A98C-7836BB10E825}" srcOrd="2" destOrd="0" presId="urn:microsoft.com/office/officeart/2018/2/layout/IconVerticalSolidList"/>
    <dgm:cxn modelId="{960CA535-917E-42EE-96FD-600E79DB43D4}" type="presParOf" srcId="{51CE11C8-FDD4-4845-B0E4-8BF961A7CBE1}" destId="{340BF683-05F7-44BA-9A02-6BF99F085F71}" srcOrd="3" destOrd="0" presId="urn:microsoft.com/office/officeart/2018/2/layout/IconVerticalSolidList"/>
    <dgm:cxn modelId="{A20B40F6-8A0E-4EDA-9A44-205AE47ABB7C}" type="presParOf" srcId="{F932E147-76E5-42B2-8E0D-1CF81B0C5DC9}" destId="{0B2FAFD5-5D06-4F88-A870-0371474FAA73}" srcOrd="5" destOrd="0" presId="urn:microsoft.com/office/officeart/2018/2/layout/IconVerticalSolidList"/>
    <dgm:cxn modelId="{741F0CE7-1A0E-4C5D-AC07-2C1396B241C5}" type="presParOf" srcId="{F932E147-76E5-42B2-8E0D-1CF81B0C5DC9}" destId="{946C3DCD-9293-47E0-9D1F-D1C782FEFC23}" srcOrd="6" destOrd="0" presId="urn:microsoft.com/office/officeart/2018/2/layout/IconVerticalSolidList"/>
    <dgm:cxn modelId="{E3C7B0EF-4218-413E-8D66-307E2F374A67}" type="presParOf" srcId="{946C3DCD-9293-47E0-9D1F-D1C782FEFC23}" destId="{49389930-3D76-485E-9B08-A84591087B1E}" srcOrd="0" destOrd="0" presId="urn:microsoft.com/office/officeart/2018/2/layout/IconVerticalSolidList"/>
    <dgm:cxn modelId="{AFFEF73F-6EA1-4EB3-A761-A718C94AB292}" type="presParOf" srcId="{946C3DCD-9293-47E0-9D1F-D1C782FEFC23}" destId="{CFB7CE7B-7801-4D84-96B4-F4560E4A5CE3}" srcOrd="1" destOrd="0" presId="urn:microsoft.com/office/officeart/2018/2/layout/IconVerticalSolidList"/>
    <dgm:cxn modelId="{12BFBB11-F963-442A-8787-F5944CE8E812}" type="presParOf" srcId="{946C3DCD-9293-47E0-9D1F-D1C782FEFC23}" destId="{E7FDA202-D1C5-4B2D-9273-4D7E00EA4ABA}" srcOrd="2" destOrd="0" presId="urn:microsoft.com/office/officeart/2018/2/layout/IconVerticalSolidList"/>
    <dgm:cxn modelId="{7E562209-5261-42D2-BF9C-D9253D6F0542}" type="presParOf" srcId="{946C3DCD-9293-47E0-9D1F-D1C782FEFC23}" destId="{B17277F4-6C95-4492-B076-3F5896F2CCBE}" srcOrd="3" destOrd="0" presId="urn:microsoft.com/office/officeart/2018/2/layout/IconVerticalSolidList"/>
    <dgm:cxn modelId="{C80E9275-7900-4240-8141-DD8A8F6444CE}" type="presParOf" srcId="{F932E147-76E5-42B2-8E0D-1CF81B0C5DC9}" destId="{ED0C25F0-07C2-48FC-B108-14A006546694}" srcOrd="7" destOrd="0" presId="urn:microsoft.com/office/officeart/2018/2/layout/IconVerticalSolidList"/>
    <dgm:cxn modelId="{2A301F83-C692-4BB3-AF75-2B7D886E93F2}" type="presParOf" srcId="{F932E147-76E5-42B2-8E0D-1CF81B0C5DC9}" destId="{75A76229-31FE-4F60-95BD-C4AE964758EE}" srcOrd="8" destOrd="0" presId="urn:microsoft.com/office/officeart/2018/2/layout/IconVerticalSolidList"/>
    <dgm:cxn modelId="{32922299-E060-4947-8379-8DCCDD6084B1}" type="presParOf" srcId="{75A76229-31FE-4F60-95BD-C4AE964758EE}" destId="{FF4E57BC-E2D0-4AE0-8D1C-7DB1FF1004F4}" srcOrd="0" destOrd="0" presId="urn:microsoft.com/office/officeart/2018/2/layout/IconVerticalSolidList"/>
    <dgm:cxn modelId="{D7029A90-5B9D-43C8-97AA-87C1B5547C5B}" type="presParOf" srcId="{75A76229-31FE-4F60-95BD-C4AE964758EE}" destId="{5B895215-0CFB-4843-A2BF-7C5F1D982BE1}" srcOrd="1" destOrd="0" presId="urn:microsoft.com/office/officeart/2018/2/layout/IconVerticalSolidList"/>
    <dgm:cxn modelId="{ED137C5F-BB31-454E-ABC7-7D9F3E7568FA}" type="presParOf" srcId="{75A76229-31FE-4F60-95BD-C4AE964758EE}" destId="{098BFAF8-0FBF-40C6-90FB-89AAFA691C58}" srcOrd="2" destOrd="0" presId="urn:microsoft.com/office/officeart/2018/2/layout/IconVerticalSolidList"/>
    <dgm:cxn modelId="{C1CCE992-A240-4A9D-8320-8D02BCB03855}" type="presParOf" srcId="{75A76229-31FE-4F60-95BD-C4AE964758EE}" destId="{5A86C85D-E4EE-474D-B6BB-AF9080238B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93389-C122-4A8C-ADE4-94F78A20AC69}">
      <dsp:nvSpPr>
        <dsp:cNvPr id="0" name=""/>
        <dsp:cNvSpPr/>
      </dsp:nvSpPr>
      <dsp:spPr>
        <a:xfrm>
          <a:off x="0" y="7077"/>
          <a:ext cx="6261100" cy="899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981B3-0696-40BC-B982-510A6C96175D}">
      <dsp:nvSpPr>
        <dsp:cNvPr id="0" name=""/>
        <dsp:cNvSpPr/>
      </dsp:nvSpPr>
      <dsp:spPr>
        <a:xfrm>
          <a:off x="272033" y="209416"/>
          <a:ext cx="495089" cy="4946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BB9BD5-48CD-41DB-93B2-612147549944}">
      <dsp:nvSpPr>
        <dsp:cNvPr id="0" name=""/>
        <dsp:cNvSpPr/>
      </dsp:nvSpPr>
      <dsp:spPr>
        <a:xfrm>
          <a:off x="1039156" y="7077"/>
          <a:ext cx="5205940" cy="92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48" tIns="98148" rIns="98148" bIns="98148" numCol="1" spcCol="1270" anchor="ctr" anchorCtr="0">
          <a:noAutofit/>
        </a:bodyPr>
        <a:lstStyle/>
        <a:p>
          <a:pPr marL="0" lvl="0" indent="0" algn="l" defTabSz="622300">
            <a:lnSpc>
              <a:spcPct val="90000"/>
            </a:lnSpc>
            <a:spcBef>
              <a:spcPct val="0"/>
            </a:spcBef>
            <a:spcAft>
              <a:spcPct val="35000"/>
            </a:spcAft>
            <a:buNone/>
          </a:pPr>
          <a:r>
            <a:rPr lang="en-US" sz="1400" kern="1200"/>
            <a:t>It will be an android app which will have all relevant details related to tourism i.e., Transportation, Fest &amp; Food, Luxury Tour Packages etc.</a:t>
          </a:r>
        </a:p>
      </dsp:txBody>
      <dsp:txXfrm>
        <a:off x="1039156" y="7077"/>
        <a:ext cx="5205940" cy="927386"/>
      </dsp:txXfrm>
    </dsp:sp>
    <dsp:sp modelId="{9CDB0F2C-F059-4FE2-87BC-D7DA507CE9D0}">
      <dsp:nvSpPr>
        <dsp:cNvPr id="0" name=""/>
        <dsp:cNvSpPr/>
      </dsp:nvSpPr>
      <dsp:spPr>
        <a:xfrm>
          <a:off x="0" y="1166311"/>
          <a:ext cx="6261100" cy="899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06B93-DF62-4FCF-882B-F5C98A7122E6}">
      <dsp:nvSpPr>
        <dsp:cNvPr id="0" name=""/>
        <dsp:cNvSpPr/>
      </dsp:nvSpPr>
      <dsp:spPr>
        <a:xfrm>
          <a:off x="272033" y="1368649"/>
          <a:ext cx="495089" cy="4946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3A1DE8-A5EA-41B7-B84F-60781D1F31CA}">
      <dsp:nvSpPr>
        <dsp:cNvPr id="0" name=""/>
        <dsp:cNvSpPr/>
      </dsp:nvSpPr>
      <dsp:spPr>
        <a:xfrm>
          <a:off x="1039156" y="1166311"/>
          <a:ext cx="5205940" cy="92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48" tIns="98148" rIns="98148" bIns="98148" numCol="1" spcCol="1270" anchor="ctr" anchorCtr="0">
          <a:noAutofit/>
        </a:bodyPr>
        <a:lstStyle/>
        <a:p>
          <a:pPr marL="0" lvl="0" indent="0" algn="l" defTabSz="622300">
            <a:lnSpc>
              <a:spcPct val="90000"/>
            </a:lnSpc>
            <a:spcBef>
              <a:spcPct val="0"/>
            </a:spcBef>
            <a:spcAft>
              <a:spcPct val="35000"/>
            </a:spcAft>
            <a:buNone/>
          </a:pPr>
          <a:r>
            <a:rPr lang="en-US" sz="1400" kern="1200"/>
            <a:t>User can create his tour plan in this app. When s/he visits some place s/he just needs to play tour of that place.</a:t>
          </a:r>
        </a:p>
      </dsp:txBody>
      <dsp:txXfrm>
        <a:off x="1039156" y="1166311"/>
        <a:ext cx="5205940" cy="927386"/>
      </dsp:txXfrm>
    </dsp:sp>
    <dsp:sp modelId="{015CD64C-0E10-4006-AF07-EB3B25FDFA37}">
      <dsp:nvSpPr>
        <dsp:cNvPr id="0" name=""/>
        <dsp:cNvSpPr/>
      </dsp:nvSpPr>
      <dsp:spPr>
        <a:xfrm>
          <a:off x="0" y="2325544"/>
          <a:ext cx="6261100" cy="899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50E98-525D-4A9A-9B5F-425E077045A3}">
      <dsp:nvSpPr>
        <dsp:cNvPr id="0" name=""/>
        <dsp:cNvSpPr/>
      </dsp:nvSpPr>
      <dsp:spPr>
        <a:xfrm>
          <a:off x="272033" y="2527883"/>
          <a:ext cx="495089" cy="4946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BF683-05F7-44BA-9A02-6BF99F085F71}">
      <dsp:nvSpPr>
        <dsp:cNvPr id="0" name=""/>
        <dsp:cNvSpPr/>
      </dsp:nvSpPr>
      <dsp:spPr>
        <a:xfrm>
          <a:off x="1039156" y="2325544"/>
          <a:ext cx="5205940" cy="92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48" tIns="98148" rIns="98148" bIns="98148" numCol="1" spcCol="1270" anchor="ctr" anchorCtr="0">
          <a:noAutofit/>
        </a:bodyPr>
        <a:lstStyle/>
        <a:p>
          <a:pPr marL="0" lvl="0" indent="0" algn="l" defTabSz="622300">
            <a:lnSpc>
              <a:spcPct val="90000"/>
            </a:lnSpc>
            <a:spcBef>
              <a:spcPct val="0"/>
            </a:spcBef>
            <a:spcAft>
              <a:spcPct val="35000"/>
            </a:spcAft>
            <a:buNone/>
          </a:pPr>
          <a:r>
            <a:rPr lang="en-US" sz="1400" kern="1200"/>
            <a:t>As soon as user plays tour, AR version of application will open. It will navigate the user. The user can see 3D models of monuments, descriptions of different artifacts/paintings through voice and text.</a:t>
          </a:r>
        </a:p>
      </dsp:txBody>
      <dsp:txXfrm>
        <a:off x="1039156" y="2325544"/>
        <a:ext cx="5205940" cy="927386"/>
      </dsp:txXfrm>
    </dsp:sp>
    <dsp:sp modelId="{49389930-3D76-485E-9B08-A84591087B1E}">
      <dsp:nvSpPr>
        <dsp:cNvPr id="0" name=""/>
        <dsp:cNvSpPr/>
      </dsp:nvSpPr>
      <dsp:spPr>
        <a:xfrm>
          <a:off x="0" y="3484777"/>
          <a:ext cx="6261100" cy="899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7CE7B-7801-4D84-96B4-F4560E4A5CE3}">
      <dsp:nvSpPr>
        <dsp:cNvPr id="0" name=""/>
        <dsp:cNvSpPr/>
      </dsp:nvSpPr>
      <dsp:spPr>
        <a:xfrm>
          <a:off x="272033" y="3687116"/>
          <a:ext cx="495089" cy="4946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7277F4-6C95-4492-B076-3F5896F2CCBE}">
      <dsp:nvSpPr>
        <dsp:cNvPr id="0" name=""/>
        <dsp:cNvSpPr/>
      </dsp:nvSpPr>
      <dsp:spPr>
        <a:xfrm>
          <a:off x="1039156" y="3484777"/>
          <a:ext cx="5205940" cy="92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48" tIns="98148" rIns="98148" bIns="98148" numCol="1" spcCol="1270" anchor="ctr" anchorCtr="0">
          <a:noAutofit/>
        </a:bodyPr>
        <a:lstStyle/>
        <a:p>
          <a:pPr marL="0" lvl="0" indent="0" algn="l" defTabSz="622300">
            <a:lnSpc>
              <a:spcPct val="90000"/>
            </a:lnSpc>
            <a:spcBef>
              <a:spcPct val="0"/>
            </a:spcBef>
            <a:spcAft>
              <a:spcPct val="35000"/>
            </a:spcAft>
            <a:buNone/>
          </a:pPr>
          <a:r>
            <a:rPr lang="en-US" sz="1400" kern="1200"/>
            <a:t>There will be unique QR-codes scanning which will open an AR virtual guide. It will narrate the information in users’ preferable language.</a:t>
          </a:r>
        </a:p>
      </dsp:txBody>
      <dsp:txXfrm>
        <a:off x="1039156" y="3484777"/>
        <a:ext cx="5205940" cy="927386"/>
      </dsp:txXfrm>
    </dsp:sp>
    <dsp:sp modelId="{FF4E57BC-E2D0-4AE0-8D1C-7DB1FF1004F4}">
      <dsp:nvSpPr>
        <dsp:cNvPr id="0" name=""/>
        <dsp:cNvSpPr/>
      </dsp:nvSpPr>
      <dsp:spPr>
        <a:xfrm>
          <a:off x="0" y="4644010"/>
          <a:ext cx="6261100" cy="8992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95215-0CFB-4843-A2BF-7C5F1D982BE1}">
      <dsp:nvSpPr>
        <dsp:cNvPr id="0" name=""/>
        <dsp:cNvSpPr/>
      </dsp:nvSpPr>
      <dsp:spPr>
        <a:xfrm>
          <a:off x="272033" y="4846349"/>
          <a:ext cx="495089" cy="4946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86C85D-E4EE-474D-B6BB-AF9080238BA0}">
      <dsp:nvSpPr>
        <dsp:cNvPr id="0" name=""/>
        <dsp:cNvSpPr/>
      </dsp:nvSpPr>
      <dsp:spPr>
        <a:xfrm>
          <a:off x="1039156" y="4644010"/>
          <a:ext cx="5205940" cy="927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48" tIns="98148" rIns="98148" bIns="98148" numCol="1" spcCol="1270" anchor="ctr" anchorCtr="0">
          <a:noAutofit/>
        </a:bodyPr>
        <a:lstStyle/>
        <a:p>
          <a:pPr marL="0" lvl="0" indent="0" algn="l" defTabSz="622300">
            <a:lnSpc>
              <a:spcPct val="90000"/>
            </a:lnSpc>
            <a:spcBef>
              <a:spcPct val="0"/>
            </a:spcBef>
            <a:spcAft>
              <a:spcPct val="35000"/>
            </a:spcAft>
            <a:buNone/>
          </a:pPr>
          <a:r>
            <a:rPr lang="en-US" sz="1400" kern="1200"/>
            <a:t>When the user will point camera at any object/painting it will create 3-D model of that.</a:t>
          </a:r>
        </a:p>
      </dsp:txBody>
      <dsp:txXfrm>
        <a:off x="1039156" y="4644010"/>
        <a:ext cx="5205940" cy="9273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9/10/2023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9/10/2023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82216-6233-B3F9-0AE0-FD41EFD957ED}"/>
              </a:ext>
            </a:extLst>
          </p:cNvPr>
          <p:cNvSpPr>
            <a:spLocks noGrp="1"/>
          </p:cNvSpPr>
          <p:nvPr>
            <p:ph type="ctrTitle"/>
          </p:nvPr>
        </p:nvSpPr>
        <p:spPr>
          <a:xfrm>
            <a:off x="0" y="3451593"/>
            <a:ext cx="8144134" cy="1373070"/>
          </a:xfrm>
        </p:spPr>
        <p:txBody>
          <a:bodyPr/>
          <a:lstStyle/>
          <a:p>
            <a:r>
              <a:rPr lang="en-US" sz="4000" b="1" dirty="0">
                <a:effectLst/>
                <a:latin typeface="Bookman Old Style" panose="02050604050505020204" pitchFamily="18" charset="0"/>
                <a:ea typeface="Bookman Old Style" panose="02050604050505020204" pitchFamily="18" charset="0"/>
                <a:cs typeface="Bookman Old Style" panose="02050604050505020204" pitchFamily="18" charset="0"/>
              </a:rPr>
              <a:t>Augmented Reality-based Virtual Tour Guide</a:t>
            </a:r>
            <a:br>
              <a:rPr lang="en-IN" sz="1800" dirty="0">
                <a:effectLst/>
                <a:latin typeface="Calibri" panose="020F0502020204030204" pitchFamily="34" charset="0"/>
                <a:ea typeface="Calibri" panose="020F0502020204030204" pitchFamily="34" charset="0"/>
              </a:rPr>
            </a:br>
            <a:endParaRPr lang="en-IN" dirty="0"/>
          </a:p>
        </p:txBody>
      </p:sp>
      <p:sp>
        <p:nvSpPr>
          <p:cNvPr id="3" name="Subtitle 2">
            <a:extLst>
              <a:ext uri="{FF2B5EF4-FFF2-40B4-BE49-F238E27FC236}">
                <a16:creationId xmlns:a16="http://schemas.microsoft.com/office/drawing/2014/main" id="{D5101D2D-32FE-2F48-684F-D89C611DF3D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6706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D234-D781-A087-DF64-CA8F45371AAD}"/>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3D397E41-3681-AB20-F884-603DA2E4572A}"/>
              </a:ext>
            </a:extLst>
          </p:cNvPr>
          <p:cNvSpPr>
            <a:spLocks noGrp="1"/>
          </p:cNvSpPr>
          <p:nvPr>
            <p:ph idx="1"/>
          </p:nvPr>
        </p:nvSpPr>
        <p:spPr/>
        <p:txBody>
          <a:bodyPr>
            <a:normAutofit fontScale="85000" lnSpcReduction="20000"/>
          </a:bodyPr>
          <a:lstStyle/>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To integrate each Heritage site with the entire AR app. in order for the tourist guide to be available everywhere.</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To make more 3D models available in applications, as there aren't many of them for heritage sites.</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Increase the application's functionality to allow users to see their complete tour itinerary for a certain location.</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360-degree tours of surrounding restaurants and hotels should be added so that users may make their own decisions.</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For better identification of Heritage sites, integrate it with the official tourism website.</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mj-lt"/>
              <a:buAutoNum type="arabicPeriod"/>
            </a:pPr>
            <a:r>
              <a:rPr lang="en-US" sz="1900" dirty="0">
                <a:effectLst/>
                <a:latin typeface="Times New Roman" panose="02020603050405020304" pitchFamily="18" charset="0"/>
                <a:ea typeface="Calibri" panose="020F0502020204030204" pitchFamily="34" charset="0"/>
              </a:rPr>
              <a:t>a complete transaction functionality that enables travelers to find a one-stop solution to all their problems.</a:t>
            </a:r>
            <a:endParaRPr lang="en-IN" sz="19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600"/>
              </a:spcAft>
              <a:buFont typeface="+mj-lt"/>
              <a:buAutoNum type="arabicPeriod"/>
            </a:pPr>
            <a:r>
              <a:rPr lang="en-US" sz="1900" dirty="0">
                <a:effectLst/>
                <a:latin typeface="Times New Roman" panose="02020603050405020304" pitchFamily="18" charset="0"/>
                <a:ea typeface="Calibri" panose="020F0502020204030204" pitchFamily="34" charset="0"/>
              </a:rPr>
              <a:t>Luxury and vehicles from companies should be included </a:t>
            </a:r>
            <a:r>
              <a:rPr lang="en-US" sz="1900">
                <a:effectLst/>
                <a:latin typeface="Times New Roman" panose="02020603050405020304" pitchFamily="18" charset="0"/>
                <a:ea typeface="Calibri" panose="020F0502020204030204" pitchFamily="34" charset="0"/>
              </a:rPr>
              <a:t>so that </a:t>
            </a:r>
            <a:r>
              <a:rPr lang="en-US" sz="1900" dirty="0">
                <a:effectLst/>
                <a:latin typeface="Times New Roman" panose="02020603050405020304" pitchFamily="18" charset="0"/>
                <a:ea typeface="Calibri" panose="020F0502020204030204" pitchFamily="34" charset="0"/>
              </a:rPr>
              <a:t>transportation do not become an issue.</a:t>
            </a:r>
            <a:endParaRPr lang="en-IN" sz="1900" dirty="0">
              <a:effectLst/>
              <a:latin typeface="Times New Roman" panose="02020603050405020304" pitchFamily="18" charset="0"/>
              <a:ea typeface="Calibri" panose="020F0502020204030204" pitchFamily="34" charset="0"/>
            </a:endParaRPr>
          </a:p>
          <a:p>
            <a:endParaRPr lang="en-IN" dirty="0"/>
          </a:p>
        </p:txBody>
      </p:sp>
    </p:spTree>
    <p:extLst>
      <p:ext uri="{BB962C8B-B14F-4D97-AF65-F5344CB8AC3E}">
        <p14:creationId xmlns:p14="http://schemas.microsoft.com/office/powerpoint/2010/main" val="2229300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8CB7-A8B6-6991-F73C-E62CB6477538}"/>
              </a:ext>
            </a:extLst>
          </p:cNvPr>
          <p:cNvSpPr>
            <a:spLocks noGrp="1"/>
          </p:cNvSpPr>
          <p:nvPr>
            <p:ph type="title"/>
          </p:nvPr>
        </p:nvSpPr>
        <p:spPr>
          <a:xfrm>
            <a:off x="-2790666" y="2883606"/>
            <a:ext cx="9613860" cy="1090788"/>
          </a:xfrm>
        </p:spPr>
        <p:txBody>
          <a:bodyPr/>
          <a:lstStyle/>
          <a:p>
            <a:r>
              <a:rPr lang="en-IN" dirty="0"/>
              <a:t>THANK YOU </a:t>
            </a:r>
          </a:p>
        </p:txBody>
      </p:sp>
      <p:sp>
        <p:nvSpPr>
          <p:cNvPr id="3" name="Text Placeholder 2">
            <a:extLst>
              <a:ext uri="{FF2B5EF4-FFF2-40B4-BE49-F238E27FC236}">
                <a16:creationId xmlns:a16="http://schemas.microsoft.com/office/drawing/2014/main" id="{0248E25D-3B62-EAC1-60E2-82A1F37B7B7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83740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4751-5124-A5EF-2760-1D3808FAB4FA}"/>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7D7AF597-8016-53A7-ADAA-6E349C406D5B}"/>
              </a:ext>
            </a:extLst>
          </p:cNvPr>
          <p:cNvSpPr>
            <a:spLocks noGrp="1"/>
          </p:cNvSpPr>
          <p:nvPr>
            <p:ph idx="1"/>
          </p:nvPr>
        </p:nvSpPr>
        <p:spPr/>
        <p:txBody>
          <a:bodyPr/>
          <a:lstStyle/>
          <a:p>
            <a:pPr algn="just"/>
            <a:r>
              <a:rPr lang="en-US" sz="3200" dirty="0">
                <a:effectLst/>
                <a:latin typeface="Times New Roman" panose="02020603050405020304" pitchFamily="18" charset="0"/>
                <a:ea typeface="Times New Roman" panose="02020603050405020304" pitchFamily="18" charset="0"/>
              </a:rPr>
              <a:t>To increase the Tourism to a place (Ex -Rajasthan) using Augmented Reality. There are many heritage sites which lack tourism and many of such sites also do not have Tourist Guides. In such cases tourists didn’t get to know the Culture and history of that properly and communication in language except Hindi and English is always a problem.</a:t>
            </a:r>
            <a:endParaRPr lang="en-IN" sz="3200" dirty="0">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315365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0E93D5FC-63A0-47A4-A8C7-365881F645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33" name="Picture 1032">
            <a:extLst>
              <a:ext uri="{FF2B5EF4-FFF2-40B4-BE49-F238E27FC236}">
                <a16:creationId xmlns:a16="http://schemas.microsoft.com/office/drawing/2014/main" id="{85C2F18C-671F-4ECE-96A3-EBAFC57964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035" name="Picture 1034">
            <a:extLst>
              <a:ext uri="{FF2B5EF4-FFF2-40B4-BE49-F238E27FC236}">
                <a16:creationId xmlns:a16="http://schemas.microsoft.com/office/drawing/2014/main" id="{89728584-DEE7-4174-9BB7-DAEBB71F92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37" name="Rectangle 1036">
            <a:extLst>
              <a:ext uri="{FF2B5EF4-FFF2-40B4-BE49-F238E27FC236}">
                <a16:creationId xmlns:a16="http://schemas.microsoft.com/office/drawing/2014/main" id="{64C1E679-9F46-4A3D-8724-12767F0EB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39" name="Rectangle 1038">
            <a:extLst>
              <a:ext uri="{FF2B5EF4-FFF2-40B4-BE49-F238E27FC236}">
                <a16:creationId xmlns:a16="http://schemas.microsoft.com/office/drawing/2014/main" id="{2DB7D69C-15F2-4834-A591-AF4B6F90B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1041" name="Group 1040">
            <a:extLst>
              <a:ext uri="{FF2B5EF4-FFF2-40B4-BE49-F238E27FC236}">
                <a16:creationId xmlns:a16="http://schemas.microsoft.com/office/drawing/2014/main" id="{4050A4B3-C32C-4322-B92D-C077623C34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42" name="Rectangle 1041">
              <a:extLst>
                <a:ext uri="{FF2B5EF4-FFF2-40B4-BE49-F238E27FC236}">
                  <a16:creationId xmlns:a16="http://schemas.microsoft.com/office/drawing/2014/main" id="{1A9A51A9-AA1B-4283-BF13-6F1D63FDD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A685DFA7-77F5-4963-B6BD-9BCF3D04506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026" name="Picture 2" descr="Augmented Reality (AR) in 2023: How it Works, Types &amp; Uses">
            <a:extLst>
              <a:ext uri="{FF2B5EF4-FFF2-40B4-BE49-F238E27FC236}">
                <a16:creationId xmlns:a16="http://schemas.microsoft.com/office/drawing/2014/main" id="{7E400FF6-3943-183E-BB89-0FA52223F1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32" r="19665"/>
          <a:stretch/>
        </p:blipFill>
        <p:spPr bwMode="auto">
          <a:xfrm>
            <a:off x="7547810" y="10"/>
            <a:ext cx="4641013" cy="4233662"/>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7974EFF1-6555-4277-8547-1C92974E7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3200E625-E191-6E1D-51C5-A82D611911BF}"/>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b="1">
                <a:effectLst/>
              </a:rPr>
              <a:t>What is Augmented Reality?</a:t>
            </a:r>
            <a:br>
              <a:rPr lang="en-US">
                <a:effectLst/>
              </a:rPr>
            </a:br>
            <a:endParaRPr lang="en-US"/>
          </a:p>
        </p:txBody>
      </p:sp>
      <p:pic>
        <p:nvPicPr>
          <p:cNvPr id="1047" name="Picture 1046">
            <a:extLst>
              <a:ext uri="{FF2B5EF4-FFF2-40B4-BE49-F238E27FC236}">
                <a16:creationId xmlns:a16="http://schemas.microsoft.com/office/drawing/2014/main" id="{5974BEAF-D0A0-45D8-852C-637D4C6E2C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A28BFA4E-B3CA-F03D-41E8-AE8B3852EB4A}"/>
              </a:ext>
            </a:extLst>
          </p:cNvPr>
          <p:cNvSpPr>
            <a:spLocks noGrp="1"/>
          </p:cNvSpPr>
          <p:nvPr>
            <p:ph sz="half" idx="1"/>
          </p:nvPr>
        </p:nvSpPr>
        <p:spPr>
          <a:xfrm>
            <a:off x="680321" y="2336873"/>
            <a:ext cx="6423211" cy="3599316"/>
          </a:xfrm>
        </p:spPr>
        <p:txBody>
          <a:bodyPr vert="horz" lIns="91440" tIns="45720" rIns="91440" bIns="45720" rtlCol="0">
            <a:normAutofit/>
          </a:bodyPr>
          <a:lstStyle/>
          <a:p>
            <a:r>
              <a:rPr lang="en-US" sz="2000" spc="10">
                <a:effectLst/>
              </a:rPr>
              <a:t>The word "augment" refers to the process of improving something by adding to it, which is how the term "augmented reality" is formed. Therefore, augmented reality is essentially a technique for modifying our real world by adding certain digital components to it. This enhances the sense of reality by superimposing a digital image on the person's current vision.</a:t>
            </a:r>
            <a:endParaRPr lang="en-US" sz="2000">
              <a:effectLst/>
            </a:endParaRPr>
          </a:p>
          <a:p>
            <a:endParaRPr lang="en-US" sz="2000"/>
          </a:p>
        </p:txBody>
      </p:sp>
      <p:pic>
        <p:nvPicPr>
          <p:cNvPr id="8" name="Content Placeholder 7" descr="A person wearing virtual reality goggles&#10;&#10;Description automatically generated">
            <a:extLst>
              <a:ext uri="{FF2B5EF4-FFF2-40B4-BE49-F238E27FC236}">
                <a16:creationId xmlns:a16="http://schemas.microsoft.com/office/drawing/2014/main" id="{D1F7DEC0-D59B-17BC-3A0D-E20260302808}"/>
              </a:ext>
            </a:extLst>
          </p:cNvPr>
          <p:cNvPicPr>
            <a:picLocks noGrp="1" noChangeAspect="1"/>
          </p:cNvPicPr>
          <p:nvPr>
            <p:ph sz="half" idx="2"/>
          </p:nvPr>
        </p:nvPicPr>
        <p:blipFill rotWithShape="1">
          <a:blip r:embed="rId6"/>
          <a:srcRect t="33852" r="-3" b="16279"/>
          <a:stretch/>
        </p:blipFill>
        <p:spPr>
          <a:xfrm>
            <a:off x="7547809" y="4233673"/>
            <a:ext cx="4644191" cy="2624328"/>
          </a:xfrm>
          <a:prstGeom prst="rect">
            <a:avLst/>
          </a:prstGeom>
        </p:spPr>
      </p:pic>
    </p:spTree>
    <p:extLst>
      <p:ext uri="{BB962C8B-B14F-4D97-AF65-F5344CB8AC3E}">
        <p14:creationId xmlns:p14="http://schemas.microsoft.com/office/powerpoint/2010/main" val="1697696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3268-96A4-1B9A-36FF-A94CC34D5E25}"/>
              </a:ext>
            </a:extLst>
          </p:cNvPr>
          <p:cNvSpPr>
            <a:spLocks noGrp="1"/>
          </p:cNvSpPr>
          <p:nvPr>
            <p:ph type="title"/>
          </p:nvPr>
        </p:nvSpPr>
        <p:spPr/>
        <p:txBody>
          <a:bodyPr/>
          <a:lstStyle/>
          <a:p>
            <a:r>
              <a:rPr lang="en-IN" dirty="0"/>
              <a:t>DIFFERENCE BETWEEN AUGMENTED REALITY AND VIRTUAL REALITY</a:t>
            </a:r>
          </a:p>
        </p:txBody>
      </p:sp>
      <p:sp>
        <p:nvSpPr>
          <p:cNvPr id="3" name="Text Placeholder 2">
            <a:extLst>
              <a:ext uri="{FF2B5EF4-FFF2-40B4-BE49-F238E27FC236}">
                <a16:creationId xmlns:a16="http://schemas.microsoft.com/office/drawing/2014/main" id="{20D64EC6-D627-F73E-342F-97004E9C67BA}"/>
              </a:ext>
            </a:extLst>
          </p:cNvPr>
          <p:cNvSpPr>
            <a:spLocks noGrp="1"/>
          </p:cNvSpPr>
          <p:nvPr>
            <p:ph type="body" idx="1"/>
          </p:nvPr>
        </p:nvSpPr>
        <p:spPr/>
        <p:txBody>
          <a:bodyPr>
            <a:normAutofit/>
          </a:bodyPr>
          <a:lstStyle/>
          <a:p>
            <a:r>
              <a:rPr lang="en-IN" sz="2800" dirty="0"/>
              <a:t>Augmented Reality</a:t>
            </a:r>
          </a:p>
        </p:txBody>
      </p:sp>
      <p:sp>
        <p:nvSpPr>
          <p:cNvPr id="4" name="Content Placeholder 3">
            <a:extLst>
              <a:ext uri="{FF2B5EF4-FFF2-40B4-BE49-F238E27FC236}">
                <a16:creationId xmlns:a16="http://schemas.microsoft.com/office/drawing/2014/main" id="{689EB543-D638-C2A8-2F1F-733E8FD63256}"/>
              </a:ext>
            </a:extLst>
          </p:cNvPr>
          <p:cNvSpPr>
            <a:spLocks noGrp="1"/>
          </p:cNvSpPr>
          <p:nvPr>
            <p:ph sz="half" idx="2"/>
          </p:nvPr>
        </p:nvSpPr>
        <p:spPr/>
        <p:txBody>
          <a:bodyPr>
            <a:normAutofit/>
          </a:bodyPr>
          <a:lstStyle/>
          <a:p>
            <a:pPr algn="just"/>
            <a:r>
              <a:rPr lang="en-US" sz="2000" spc="10" dirty="0">
                <a:solidFill>
                  <a:srgbClr val="273239"/>
                </a:solidFill>
                <a:effectLst/>
                <a:latin typeface="Times New Roman" panose="02020603050405020304" pitchFamily="18" charset="0"/>
                <a:ea typeface="Calibri" panose="020F0502020204030204" pitchFamily="34" charset="0"/>
              </a:rPr>
              <a:t>Augmented reality just adds the virtual components into the user’s real-world view.</a:t>
            </a:r>
          </a:p>
          <a:p>
            <a:pPr marL="0" indent="0" algn="just">
              <a:buNone/>
            </a:pPr>
            <a:endParaRPr lang="en-US" sz="2000" spc="10" dirty="0">
              <a:solidFill>
                <a:srgbClr val="273239"/>
              </a:solidFill>
              <a:effectLst/>
              <a:latin typeface="Times New Roman" panose="02020603050405020304" pitchFamily="18" charset="0"/>
              <a:ea typeface="Calibri" panose="020F0502020204030204" pitchFamily="34" charset="0"/>
            </a:endParaRPr>
          </a:p>
          <a:p>
            <a:pPr algn="just"/>
            <a:r>
              <a:rPr lang="en-US" sz="2000" spc="10" dirty="0">
                <a:solidFill>
                  <a:srgbClr val="273239"/>
                </a:solidFill>
                <a:effectLst/>
                <a:latin typeface="Times New Roman" panose="02020603050405020304" pitchFamily="18" charset="0"/>
                <a:ea typeface="Calibri" panose="020F0502020204030204" pitchFamily="34" charset="0"/>
              </a:rPr>
              <a:t>For Augmented reality you only need a modern smartphone then you can easily download an AR app like Google’s “</a:t>
            </a:r>
            <a:r>
              <a:rPr lang="en-US" sz="2000" b="1" spc="10" dirty="0">
                <a:solidFill>
                  <a:srgbClr val="273239"/>
                </a:solidFill>
                <a:effectLst/>
                <a:latin typeface="Times New Roman" panose="02020603050405020304" pitchFamily="18" charset="0"/>
                <a:ea typeface="Calibri" panose="020F0502020204030204" pitchFamily="34" charset="0"/>
              </a:rPr>
              <a:t>just a line</a:t>
            </a:r>
            <a:r>
              <a:rPr lang="en-US" sz="2000" spc="10" dirty="0">
                <a:solidFill>
                  <a:srgbClr val="273239"/>
                </a:solidFill>
                <a:effectLst/>
                <a:latin typeface="Times New Roman" panose="02020603050405020304" pitchFamily="18" charset="0"/>
                <a:ea typeface="Calibri" panose="020F0502020204030204" pitchFamily="34" charset="0"/>
              </a:rPr>
              <a:t>” and try this technology. </a:t>
            </a:r>
            <a:endParaRPr lang="en-IN" sz="2000" dirty="0"/>
          </a:p>
        </p:txBody>
      </p:sp>
      <p:sp>
        <p:nvSpPr>
          <p:cNvPr id="5" name="Text Placeholder 4">
            <a:extLst>
              <a:ext uri="{FF2B5EF4-FFF2-40B4-BE49-F238E27FC236}">
                <a16:creationId xmlns:a16="http://schemas.microsoft.com/office/drawing/2014/main" id="{F00AFD12-0A4E-1BDE-59FE-5D9D25328EF2}"/>
              </a:ext>
            </a:extLst>
          </p:cNvPr>
          <p:cNvSpPr>
            <a:spLocks noGrp="1"/>
          </p:cNvSpPr>
          <p:nvPr>
            <p:ph type="body" sz="quarter" idx="3"/>
          </p:nvPr>
        </p:nvSpPr>
        <p:spPr>
          <a:xfrm>
            <a:off x="5378677" y="2330539"/>
            <a:ext cx="4474028" cy="693135"/>
          </a:xfrm>
        </p:spPr>
        <p:txBody>
          <a:bodyPr>
            <a:normAutofit/>
          </a:bodyPr>
          <a:lstStyle/>
          <a:p>
            <a:r>
              <a:rPr lang="en-IN" sz="2800" dirty="0"/>
              <a:t>Virtual Reality</a:t>
            </a:r>
          </a:p>
        </p:txBody>
      </p:sp>
      <p:sp>
        <p:nvSpPr>
          <p:cNvPr id="6" name="Content Placeholder 5">
            <a:extLst>
              <a:ext uri="{FF2B5EF4-FFF2-40B4-BE49-F238E27FC236}">
                <a16:creationId xmlns:a16="http://schemas.microsoft.com/office/drawing/2014/main" id="{5D77F347-56B5-C6F4-F687-10F31FE72438}"/>
              </a:ext>
            </a:extLst>
          </p:cNvPr>
          <p:cNvSpPr>
            <a:spLocks noGrp="1"/>
          </p:cNvSpPr>
          <p:nvPr>
            <p:ph sz="quarter" idx="4"/>
          </p:nvPr>
        </p:nvSpPr>
        <p:spPr/>
        <p:txBody>
          <a:bodyPr>
            <a:normAutofit/>
          </a:bodyPr>
          <a:lstStyle/>
          <a:p>
            <a:pPr algn="just"/>
            <a:r>
              <a:rPr lang="en-US" sz="2000" spc="10" dirty="0">
                <a:solidFill>
                  <a:srgbClr val="273239"/>
                </a:solidFill>
                <a:effectLst/>
                <a:latin typeface="Times New Roman" panose="02020603050405020304" pitchFamily="18" charset="0"/>
                <a:ea typeface="Calibri" panose="020F0502020204030204" pitchFamily="34" charset="0"/>
              </a:rPr>
              <a:t>Virtual reality makes a virtual environment and puts the user in it.</a:t>
            </a:r>
          </a:p>
          <a:p>
            <a:pPr algn="just"/>
            <a:endParaRPr lang="en-US" sz="2000" spc="10" dirty="0">
              <a:solidFill>
                <a:srgbClr val="273239"/>
              </a:solidFill>
              <a:latin typeface="Times New Roman" panose="02020603050405020304" pitchFamily="18" charset="0"/>
              <a:ea typeface="Calibri" panose="020F0502020204030204" pitchFamily="34" charset="0"/>
            </a:endParaRPr>
          </a:p>
          <a:p>
            <a:pPr algn="just"/>
            <a:r>
              <a:rPr lang="en-US" sz="2000" spc="10" dirty="0">
                <a:solidFill>
                  <a:srgbClr val="273239"/>
                </a:solidFill>
                <a:effectLst/>
                <a:latin typeface="Times New Roman" panose="02020603050405020304" pitchFamily="18" charset="0"/>
                <a:ea typeface="Calibri" panose="020F0502020204030204" pitchFamily="34" charset="0"/>
              </a:rPr>
              <a:t>In this, all you have to do is insert a smartphone, wear a headset (like </a:t>
            </a:r>
            <a:r>
              <a:rPr lang="en-US" sz="2000" b="1" spc="10" dirty="0">
                <a:solidFill>
                  <a:srgbClr val="273239"/>
                </a:solidFill>
                <a:effectLst/>
                <a:latin typeface="Times New Roman" panose="02020603050405020304" pitchFamily="18" charset="0"/>
                <a:ea typeface="Calibri" panose="020F0502020204030204" pitchFamily="34" charset="0"/>
              </a:rPr>
              <a:t>Oculus Rift</a:t>
            </a:r>
            <a:r>
              <a:rPr lang="en-US" sz="2000" spc="10" dirty="0">
                <a:solidFill>
                  <a:srgbClr val="273239"/>
                </a:solidFill>
                <a:effectLst/>
                <a:latin typeface="Times New Roman" panose="02020603050405020304" pitchFamily="18" charset="0"/>
                <a:ea typeface="Calibri" panose="020F0502020204030204" pitchFamily="34" charset="0"/>
              </a:rPr>
              <a:t> or a gaming console like </a:t>
            </a:r>
            <a:r>
              <a:rPr lang="en-US" sz="2000" b="1" spc="10" dirty="0">
                <a:solidFill>
                  <a:srgbClr val="273239"/>
                </a:solidFill>
                <a:effectLst/>
                <a:latin typeface="Times New Roman" panose="02020603050405020304" pitchFamily="18" charset="0"/>
                <a:ea typeface="Calibri" panose="020F0502020204030204" pitchFamily="34" charset="0"/>
              </a:rPr>
              <a:t>PlayStation VR</a:t>
            </a:r>
            <a:r>
              <a:rPr lang="en-US" sz="2000" spc="10" dirty="0">
                <a:solidFill>
                  <a:srgbClr val="273239"/>
                </a:solidFill>
                <a:effectLst/>
                <a:latin typeface="Times New Roman" panose="02020603050405020304" pitchFamily="18" charset="0"/>
                <a:ea typeface="Calibri" panose="020F0502020204030204" pitchFamily="34" charset="0"/>
              </a:rPr>
              <a:t>), and immerse yourself in virtual reality.</a:t>
            </a:r>
            <a:endParaRPr lang="en-IN" sz="2000" dirty="0"/>
          </a:p>
        </p:txBody>
      </p:sp>
    </p:spTree>
    <p:extLst>
      <p:ext uri="{BB962C8B-B14F-4D97-AF65-F5344CB8AC3E}">
        <p14:creationId xmlns:p14="http://schemas.microsoft.com/office/powerpoint/2010/main" val="228386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3093" name="Rectangle 3083">
            <a:extLst>
              <a:ext uri="{FF2B5EF4-FFF2-40B4-BE49-F238E27FC236}">
                <a16:creationId xmlns:a16="http://schemas.microsoft.com/office/drawing/2014/main" id="{CAF43216-230D-4305-A1C8-B62D812B5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47675"/>
            <a:ext cx="11237976" cy="593026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ugmented Reality Vs Virtual Reality In Gaming">
            <a:extLst>
              <a:ext uri="{FF2B5EF4-FFF2-40B4-BE49-F238E27FC236}">
                <a16:creationId xmlns:a16="http://schemas.microsoft.com/office/drawing/2014/main" id="{F636FDBB-DC6D-0AF5-56EF-144350FE23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87"/>
          <a:stretch/>
        </p:blipFill>
        <p:spPr bwMode="auto">
          <a:xfrm>
            <a:off x="1772627" y="978804"/>
            <a:ext cx="8651609" cy="48665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3085">
            <a:extLst>
              <a:ext uri="{FF2B5EF4-FFF2-40B4-BE49-F238E27FC236}">
                <a16:creationId xmlns:a16="http://schemas.microsoft.com/office/drawing/2014/main" id="{ABFE1D33-74D4-49A6-BE38-4E9E88ED96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095" name="Rectangle 3087">
            <a:extLst>
              <a:ext uri="{FF2B5EF4-FFF2-40B4-BE49-F238E27FC236}">
                <a16:creationId xmlns:a16="http://schemas.microsoft.com/office/drawing/2014/main" id="{8B596859-88E8-4EB6-B800-82A454647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89005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F834-4B0A-BBC8-85FF-72AFCBB45005}"/>
              </a:ext>
            </a:extLst>
          </p:cNvPr>
          <p:cNvSpPr>
            <a:spLocks noGrp="1"/>
          </p:cNvSpPr>
          <p:nvPr>
            <p:ph type="ctrTitle"/>
          </p:nvPr>
        </p:nvSpPr>
        <p:spPr>
          <a:xfrm>
            <a:off x="-2048134" y="2742465"/>
            <a:ext cx="8144134" cy="1373070"/>
          </a:xfrm>
        </p:spPr>
        <p:txBody>
          <a:bodyPr/>
          <a:lstStyle/>
          <a:p>
            <a:r>
              <a:rPr lang="en-US" sz="4000" b="1" dirty="0">
                <a:effectLst/>
                <a:latin typeface="Times New Roman" panose="02020603050405020304" pitchFamily="18" charset="0"/>
                <a:ea typeface="Times New Roman" panose="02020603050405020304" pitchFamily="18" charset="0"/>
              </a:rPr>
              <a:t>Methodology </a:t>
            </a:r>
            <a:br>
              <a:rPr lang="en-IN" sz="4000" dirty="0">
                <a:effectLst/>
                <a:latin typeface="Calibri" panose="020F0502020204030204" pitchFamily="34" charset="0"/>
                <a:ea typeface="Calibri" panose="020F0502020204030204" pitchFamily="34" charset="0"/>
              </a:rPr>
            </a:br>
            <a:endParaRPr lang="en-IN" sz="4000" dirty="0"/>
          </a:p>
        </p:txBody>
      </p:sp>
      <p:sp>
        <p:nvSpPr>
          <p:cNvPr id="3" name="Subtitle 2">
            <a:extLst>
              <a:ext uri="{FF2B5EF4-FFF2-40B4-BE49-F238E27FC236}">
                <a16:creationId xmlns:a16="http://schemas.microsoft.com/office/drawing/2014/main" id="{DC70DFF1-9A6C-22A0-9033-F41554491DB9}"/>
              </a:ext>
            </a:extLst>
          </p:cNvPr>
          <p:cNvSpPr>
            <a:spLocks noGrp="1"/>
          </p:cNvSpPr>
          <p:nvPr>
            <p:ph type="subTitle" idx="1"/>
          </p:nvPr>
        </p:nvSpPr>
        <p:spPr>
          <a:xfrm>
            <a:off x="-593558" y="4490292"/>
            <a:ext cx="11951369" cy="1140487"/>
          </a:xfrm>
        </p:spPr>
        <p:txBody>
          <a:bodyPr>
            <a:normAutofit/>
          </a:bodyPr>
          <a:lstStyle/>
          <a:p>
            <a:r>
              <a:rPr lang="en-US" sz="2800" b="1" dirty="0">
                <a:solidFill>
                  <a:srgbClr val="000000"/>
                </a:solidFill>
                <a:effectLst/>
                <a:latin typeface="Times New Roman" panose="02020603050405020304" pitchFamily="18" charset="0"/>
                <a:ea typeface="Calibri" panose="020F0502020204030204" pitchFamily="34" charset="0"/>
              </a:rPr>
              <a:t>Augmented reality offers museums and Cultural Heritage Sites the opportunity to bring history to life</a:t>
            </a:r>
            <a:endParaRPr lang="en-IN" sz="2800" dirty="0"/>
          </a:p>
        </p:txBody>
      </p:sp>
    </p:spTree>
    <p:extLst>
      <p:ext uri="{BB962C8B-B14F-4D97-AF65-F5344CB8AC3E}">
        <p14:creationId xmlns:p14="http://schemas.microsoft.com/office/powerpoint/2010/main" val="147801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E6CA976-C346-2DCE-C59C-AF0BCD9E38F3}"/>
              </a:ext>
            </a:extLst>
          </p:cNvPr>
          <p:cNvSpPr>
            <a:spLocks noGrp="1"/>
          </p:cNvSpPr>
          <p:nvPr>
            <p:ph type="title"/>
          </p:nvPr>
        </p:nvSpPr>
        <p:spPr>
          <a:xfrm>
            <a:off x="680321" y="753228"/>
            <a:ext cx="4136123" cy="1080938"/>
          </a:xfrm>
        </p:spPr>
        <p:txBody>
          <a:bodyPr>
            <a:normAutofit/>
          </a:bodyPr>
          <a:lstStyle/>
          <a:p>
            <a:pPr marR="266700"/>
            <a:r>
              <a:rPr lang="en-US" sz="1800" b="1" dirty="0">
                <a:effectLst/>
                <a:latin typeface="Times New Roman" panose="02020603050405020304" pitchFamily="18" charset="0"/>
                <a:ea typeface="Arial" panose="020B0604020202020204" pitchFamily="34" charset="0"/>
              </a:rPr>
              <a:t>      GLOBALIZATION</a:t>
            </a:r>
            <a:br>
              <a:rPr lang="en-US" sz="1800" b="1" dirty="0">
                <a:effectLst/>
                <a:latin typeface="Times New Roman" panose="02020603050405020304" pitchFamily="18" charset="0"/>
                <a:ea typeface="Arial" panose="020B0604020202020204" pitchFamily="34" charset="0"/>
              </a:rPr>
            </a:br>
            <a:br>
              <a:rPr lang="en-IN" sz="1800" dirty="0">
                <a:effectLst/>
                <a:latin typeface="Calibri" panose="020F0502020204030204" pitchFamily="34" charset="0"/>
                <a:ea typeface="Calibri" panose="020F0502020204030204" pitchFamily="34" charset="0"/>
              </a:rPr>
            </a:br>
            <a:r>
              <a:rPr lang="en-US" sz="1800" b="1" dirty="0">
                <a:effectLst/>
                <a:latin typeface="Times New Roman" panose="02020603050405020304" pitchFamily="18" charset="0"/>
                <a:ea typeface="Arial" panose="020B0604020202020204" pitchFamily="34" charset="0"/>
              </a:rPr>
              <a:t>OF CULTURAL HERITAGE</a:t>
            </a:r>
            <a:br>
              <a:rPr lang="en-IN" sz="1700" dirty="0">
                <a:effectLst/>
                <a:latin typeface="Calibri" panose="020F0502020204030204" pitchFamily="34" charset="0"/>
                <a:ea typeface="Calibri" panose="020F0502020204030204" pitchFamily="34" charset="0"/>
              </a:rPr>
            </a:br>
            <a:endParaRPr lang="en-IN" sz="1700" dirty="0"/>
          </a:p>
        </p:txBody>
      </p:sp>
      <p:pic>
        <p:nvPicPr>
          <p:cNvPr id="19" name="Picture 18">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 name="Content Placeholder 7">
            <a:extLst>
              <a:ext uri="{FF2B5EF4-FFF2-40B4-BE49-F238E27FC236}">
                <a16:creationId xmlns:a16="http://schemas.microsoft.com/office/drawing/2014/main" id="{B62E5C42-805E-4B80-E530-CB4A7AA81862}"/>
              </a:ext>
            </a:extLst>
          </p:cNvPr>
          <p:cNvSpPr>
            <a:spLocks noGrp="1"/>
          </p:cNvSpPr>
          <p:nvPr>
            <p:ph idx="1"/>
          </p:nvPr>
        </p:nvSpPr>
        <p:spPr>
          <a:xfrm>
            <a:off x="680321" y="2336873"/>
            <a:ext cx="3656289" cy="3599316"/>
          </a:xfrm>
        </p:spPr>
        <p:txBody>
          <a:bodyPr>
            <a:norm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Cultural heritage's tourism business will experience exponential growth. It cannot be done without the use of technology.</a:t>
            </a:r>
          </a:p>
          <a:p>
            <a:pPr algn="just"/>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000000"/>
                </a:solidFill>
                <a:effectLst/>
                <a:latin typeface="Times New Roman" panose="02020603050405020304" pitchFamily="18" charset="0"/>
                <a:ea typeface="Times New Roman" panose="02020603050405020304" pitchFamily="18" charset="0"/>
              </a:rPr>
              <a:t>With the help of our AR application, we hope to accomplish this. Digitally disseminating Rajasthani culture will lead to revolutionary change.</a:t>
            </a:r>
            <a:endParaRPr lang="en-IN" sz="1800" dirty="0">
              <a:effectLst/>
              <a:latin typeface="Times New Roman" panose="02020603050405020304" pitchFamily="18" charset="0"/>
              <a:ea typeface="Times New Roman" panose="02020603050405020304" pitchFamily="18" charset="0"/>
            </a:endParaRPr>
          </a:p>
          <a:p>
            <a:endParaRPr lang="en-US" sz="1400" dirty="0"/>
          </a:p>
        </p:txBody>
      </p:sp>
      <p:pic>
        <p:nvPicPr>
          <p:cNvPr id="4" name="Content Placeholder 3" descr="A globe with arrows pointing to the world&#10;&#10;Description automatically generated">
            <a:extLst>
              <a:ext uri="{FF2B5EF4-FFF2-40B4-BE49-F238E27FC236}">
                <a16:creationId xmlns:a16="http://schemas.microsoft.com/office/drawing/2014/main" id="{9014CBD4-44B3-C254-899B-8BF03ECBC31B}"/>
              </a:ext>
            </a:extLst>
          </p:cNvPr>
          <p:cNvPicPr>
            <a:picLocks noChangeAspect="1"/>
          </p:cNvPicPr>
          <p:nvPr/>
        </p:nvPicPr>
        <p:blipFill>
          <a:blip r:embed="rId4"/>
          <a:stretch>
            <a:fillRect/>
          </a:stretch>
        </p:blipFill>
        <p:spPr>
          <a:xfrm>
            <a:off x="5276090" y="1427747"/>
            <a:ext cx="6482773" cy="383406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07739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7" name="Rectangle 16">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0B9BD0D4-E284-B264-2FF8-5DE711ECEBA8}"/>
              </a:ext>
            </a:extLst>
          </p:cNvPr>
          <p:cNvSpPr>
            <a:spLocks noGrp="1"/>
          </p:cNvSpPr>
          <p:nvPr>
            <p:ph type="title"/>
          </p:nvPr>
        </p:nvSpPr>
        <p:spPr>
          <a:xfrm>
            <a:off x="680321" y="2063262"/>
            <a:ext cx="3739279" cy="2661052"/>
          </a:xfrm>
        </p:spPr>
        <p:txBody>
          <a:bodyPr>
            <a:normAutofit/>
          </a:bodyPr>
          <a:lstStyle/>
          <a:p>
            <a:pPr algn="r"/>
            <a:r>
              <a:rPr lang="en-US" sz="3700" b="1">
                <a:effectLst/>
                <a:latin typeface="Times New Roman" panose="02020603050405020304" pitchFamily="18" charset="0"/>
                <a:ea typeface="Calibri" panose="020F0502020204030204" pitchFamily="34" charset="0"/>
              </a:rPr>
              <a:t>Working and Features of my App</a:t>
            </a:r>
            <a:br>
              <a:rPr lang="en-IN" sz="3700">
                <a:effectLst/>
                <a:latin typeface="Calibri" panose="020F0502020204030204" pitchFamily="34" charset="0"/>
                <a:ea typeface="Calibri" panose="020F0502020204030204" pitchFamily="34" charset="0"/>
              </a:rPr>
            </a:br>
            <a:r>
              <a:rPr lang="en-US" sz="3700" b="1">
                <a:effectLst/>
                <a:latin typeface="Times New Roman" panose="02020603050405020304" pitchFamily="18" charset="0"/>
                <a:ea typeface="Calibri" panose="020F0502020204030204" pitchFamily="34" charset="0"/>
              </a:rPr>
              <a:t> </a:t>
            </a:r>
            <a:br>
              <a:rPr lang="en-IN" sz="3700">
                <a:effectLst/>
                <a:latin typeface="Calibri" panose="020F0502020204030204" pitchFamily="34" charset="0"/>
                <a:ea typeface="Calibri" panose="020F0502020204030204" pitchFamily="34" charset="0"/>
              </a:rPr>
            </a:br>
            <a:endParaRPr lang="en-IN" sz="3700"/>
          </a:p>
        </p:txBody>
      </p:sp>
      <p:graphicFrame>
        <p:nvGraphicFramePr>
          <p:cNvPr id="5" name="Content Placeholder 2">
            <a:extLst>
              <a:ext uri="{FF2B5EF4-FFF2-40B4-BE49-F238E27FC236}">
                <a16:creationId xmlns:a16="http://schemas.microsoft.com/office/drawing/2014/main" id="{E034C289-A0C4-A3AC-FC45-ECA8A86DDF75}"/>
              </a:ext>
            </a:extLst>
          </p:cNvPr>
          <p:cNvGraphicFramePr>
            <a:graphicFrameLocks noGrp="1"/>
          </p:cNvGraphicFramePr>
          <p:nvPr>
            <p:ph idx="1"/>
            <p:extLst>
              <p:ext uri="{D42A27DB-BD31-4B8C-83A1-F6EECF244321}">
                <p14:modId xmlns:p14="http://schemas.microsoft.com/office/powerpoint/2010/main" val="3722279498"/>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300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72066B-2158-4046-9FB0-6D9A3DA74D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8" name="Rectangle 17">
              <a:extLst>
                <a:ext uri="{FF2B5EF4-FFF2-40B4-BE49-F238E27FC236}">
                  <a16:creationId xmlns:a16="http://schemas.microsoft.com/office/drawing/2014/main" id="{383AB0BE-0167-4472-9008-36851749D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F384F40-4EB7-4475-B379-2C4F8E9B750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1" name="Rectangle 20">
            <a:extLst>
              <a:ext uri="{FF2B5EF4-FFF2-40B4-BE49-F238E27FC236}">
                <a16:creationId xmlns:a16="http://schemas.microsoft.com/office/drawing/2014/main" id="{D4CDA136-081E-4A36-A5DF-FF7F09603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B462C8F-AAA0-6970-50FF-CA31F41BFA64}"/>
              </a:ext>
            </a:extLst>
          </p:cNvPr>
          <p:cNvSpPr>
            <a:spLocks noGrp="1"/>
          </p:cNvSpPr>
          <p:nvPr>
            <p:ph type="title"/>
          </p:nvPr>
        </p:nvSpPr>
        <p:spPr>
          <a:xfrm>
            <a:off x="680322" y="753228"/>
            <a:ext cx="4196478" cy="1080938"/>
          </a:xfrm>
        </p:spPr>
        <p:txBody>
          <a:bodyPr>
            <a:normAutofit/>
          </a:bodyPr>
          <a:lstStyle/>
          <a:p>
            <a:r>
              <a:rPr lang="en-IN" sz="3200"/>
              <a:t>RESULT AND DISCUSSION</a:t>
            </a:r>
          </a:p>
        </p:txBody>
      </p:sp>
      <p:pic>
        <p:nvPicPr>
          <p:cNvPr id="23" name="Picture 22">
            <a:extLst>
              <a:ext uri="{FF2B5EF4-FFF2-40B4-BE49-F238E27FC236}">
                <a16:creationId xmlns:a16="http://schemas.microsoft.com/office/drawing/2014/main" id="{7B379D76-5762-4310-9413-7F2BE11EEA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4" name="Content Placeholder 13">
            <a:extLst>
              <a:ext uri="{FF2B5EF4-FFF2-40B4-BE49-F238E27FC236}">
                <a16:creationId xmlns:a16="http://schemas.microsoft.com/office/drawing/2014/main" id="{93377743-9580-2EBC-3307-E8203D4903A3}"/>
              </a:ext>
            </a:extLst>
          </p:cNvPr>
          <p:cNvSpPr>
            <a:spLocks noGrp="1"/>
          </p:cNvSpPr>
          <p:nvPr>
            <p:ph idx="1"/>
          </p:nvPr>
        </p:nvSpPr>
        <p:spPr>
          <a:xfrm>
            <a:off x="680321" y="2336873"/>
            <a:ext cx="4124289" cy="3526040"/>
          </a:xfrm>
        </p:spPr>
        <p:txBody>
          <a:bodyPr>
            <a:normAutofit fontScale="40000" lnSpcReduction="20000"/>
          </a:bodyPr>
          <a:lstStyle/>
          <a:p>
            <a:pPr marL="342900" lvl="0" indent="-342900" algn="just">
              <a:lnSpc>
                <a:spcPct val="150000"/>
              </a:lnSpc>
              <a:buFont typeface="Arial" panose="020B0604020202020204" pitchFamily="34" charset="0"/>
              <a:buChar char="•"/>
            </a:pPr>
            <a:r>
              <a:rPr lang="en-US" sz="2300" dirty="0">
                <a:effectLst/>
                <a:latin typeface="Times New Roman" panose="02020603050405020304" pitchFamily="18" charset="0"/>
                <a:ea typeface="Times New Roman" panose="02020603050405020304" pitchFamily="18" charset="0"/>
              </a:rPr>
              <a:t>Here the above Interface for tourism application is implemented in Android Studio with the help of JAVA programming language the images of various Heritage sites are taken from google just to represent various places which can be visited by a tourist in Rajasthan.</a:t>
            </a:r>
            <a:endParaRPr lang="en-IN" sz="23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600"/>
              </a:spcAft>
              <a:buFont typeface="Arial" panose="020B0604020202020204" pitchFamily="34" charset="0"/>
              <a:buChar char="•"/>
            </a:pPr>
            <a:r>
              <a:rPr lang="en-US" sz="2300" dirty="0">
                <a:effectLst/>
                <a:latin typeface="Times New Roman" panose="02020603050405020304" pitchFamily="18" charset="0"/>
                <a:ea typeface="Times New Roman" panose="02020603050405020304" pitchFamily="18" charset="0"/>
              </a:rPr>
              <a:t>I had given three main activities to give basic functionalities in the application. From these, tourists will be able to make their whole plan to visit the various places among Rajasthan and can have a virtual tour of the place using Augmented Reality by clicking Play Tour icon.</a:t>
            </a:r>
            <a:endParaRPr lang="en-IN" sz="23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Arial" panose="020B0604020202020204" pitchFamily="34" charset="0"/>
              <a:buChar char="•"/>
            </a:pPr>
            <a:r>
              <a:rPr lang="en-US" sz="2300" dirty="0">
                <a:effectLst/>
                <a:latin typeface="Times New Roman" panose="02020603050405020304" pitchFamily="18" charset="0"/>
                <a:ea typeface="Times New Roman" panose="02020603050405020304" pitchFamily="18" charset="0"/>
              </a:rPr>
              <a:t>Here the above Augmented Reality app which displays the model of Taj Mahal is made in Unity Editor along with Vuforia Engine.</a:t>
            </a:r>
            <a:endParaRPr lang="en-IN" sz="2300" dirty="0">
              <a:effectLst/>
              <a:latin typeface="Times New Roman" panose="02020603050405020304" pitchFamily="18" charset="0"/>
              <a:ea typeface="Calibri" panose="020F0502020204030204" pitchFamily="34" charset="0"/>
            </a:endParaRPr>
          </a:p>
          <a:p>
            <a:pPr marL="342900" lvl="0" indent="-342900" algn="just">
              <a:lnSpc>
                <a:spcPct val="150000"/>
              </a:lnSpc>
              <a:buFont typeface="Arial" panose="020B0604020202020204" pitchFamily="34" charset="0"/>
              <a:buChar char="•"/>
            </a:pPr>
            <a:r>
              <a:rPr lang="en-US" sz="2300" dirty="0">
                <a:effectLst/>
                <a:latin typeface="Times New Roman" panose="02020603050405020304" pitchFamily="18" charset="0"/>
                <a:ea typeface="Times New Roman" panose="02020603050405020304" pitchFamily="18" charset="0"/>
              </a:rPr>
              <a:t>It also used the image tracking feature of unity to overlay the 3D Model over the displayed image.</a:t>
            </a:r>
            <a:endParaRPr lang="en-IN" sz="2300" dirty="0">
              <a:effectLst/>
              <a:latin typeface="Times New Roman" panose="02020603050405020304" pitchFamily="18" charset="0"/>
              <a:ea typeface="Calibri" panose="020F0502020204030204" pitchFamily="34" charset="0"/>
            </a:endParaRPr>
          </a:p>
          <a:p>
            <a:pPr marL="342900" lvl="0" indent="-342900" algn="just">
              <a:lnSpc>
                <a:spcPct val="150000"/>
              </a:lnSpc>
              <a:spcAft>
                <a:spcPts val="600"/>
              </a:spcAft>
              <a:buFont typeface="Arial" panose="020B0604020202020204" pitchFamily="34" charset="0"/>
              <a:buChar char="•"/>
            </a:pPr>
            <a:r>
              <a:rPr lang="en-US" sz="2300" dirty="0">
                <a:effectLst/>
                <a:latin typeface="Times New Roman" panose="02020603050405020304" pitchFamily="18" charset="0"/>
                <a:ea typeface="Times New Roman" panose="02020603050405020304" pitchFamily="18" charset="0"/>
              </a:rPr>
              <a:t>After Displaying 3D model over the image, it will also narrate the history of that heritage site and will stop narrating when the image is removed from tracking AR Camera.</a:t>
            </a:r>
            <a:endParaRPr lang="en-IN" sz="2300" dirty="0">
              <a:effectLst/>
              <a:latin typeface="Times New Roman" panose="02020603050405020304" pitchFamily="18" charset="0"/>
              <a:ea typeface="Calibri" panose="020F0502020204030204" pitchFamily="34" charset="0"/>
            </a:endParaRPr>
          </a:p>
          <a:p>
            <a:endParaRPr lang="en-US" sz="1600" dirty="0"/>
          </a:p>
        </p:txBody>
      </p:sp>
      <p:sp>
        <p:nvSpPr>
          <p:cNvPr id="25" name="Rectangle 24">
            <a:extLst>
              <a:ext uri="{FF2B5EF4-FFF2-40B4-BE49-F238E27FC236}">
                <a16:creationId xmlns:a16="http://schemas.microsoft.com/office/drawing/2014/main" id="{1A37F6BA-525E-4812-A9FA-90B7DCE6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7" y="488844"/>
            <a:ext cx="3378077" cy="352604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3D37DCA-9C64-5EF9-CBC3-DAE9CB770714}"/>
              </a:ext>
            </a:extLst>
          </p:cNvPr>
          <p:cNvPicPr>
            <a:picLocks noChangeAspect="1"/>
          </p:cNvPicPr>
          <p:nvPr/>
        </p:nvPicPr>
        <p:blipFill>
          <a:blip r:embed="rId4"/>
          <a:stretch>
            <a:fillRect/>
          </a:stretch>
        </p:blipFill>
        <p:spPr>
          <a:xfrm>
            <a:off x="6367782" y="649711"/>
            <a:ext cx="1540782" cy="3193332"/>
          </a:xfrm>
          <a:prstGeom prst="rect">
            <a:avLst/>
          </a:prstGeom>
        </p:spPr>
      </p:pic>
      <p:sp>
        <p:nvSpPr>
          <p:cNvPr id="27" name="Rectangle 26">
            <a:extLst>
              <a:ext uri="{FF2B5EF4-FFF2-40B4-BE49-F238E27FC236}">
                <a16:creationId xmlns:a16="http://schemas.microsoft.com/office/drawing/2014/main" id="{5928961D-7794-43EC-911A-B470AA961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80" y="488844"/>
            <a:ext cx="2739690" cy="2480872"/>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3F72206-CFB7-E036-1865-8F27ED06FCD9}"/>
              </a:ext>
            </a:extLst>
          </p:cNvPr>
          <p:cNvPicPr>
            <a:picLocks noChangeAspect="1"/>
          </p:cNvPicPr>
          <p:nvPr/>
        </p:nvPicPr>
        <p:blipFill>
          <a:blip r:embed="rId5"/>
          <a:stretch>
            <a:fillRect/>
          </a:stretch>
        </p:blipFill>
        <p:spPr>
          <a:xfrm>
            <a:off x="9820451" y="649711"/>
            <a:ext cx="1037683" cy="2150639"/>
          </a:xfrm>
          <a:prstGeom prst="rect">
            <a:avLst/>
          </a:prstGeom>
        </p:spPr>
      </p:pic>
      <p:sp>
        <p:nvSpPr>
          <p:cNvPr id="29" name="Rectangle 28">
            <a:extLst>
              <a:ext uri="{FF2B5EF4-FFF2-40B4-BE49-F238E27FC236}">
                <a16:creationId xmlns:a16="http://schemas.microsoft.com/office/drawing/2014/main" id="{41F7FC63-EBA1-49EA-9DBC-B0794C67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7" y="4169237"/>
            <a:ext cx="3378077" cy="2217438"/>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ablet with a model of a building on it&#10;&#10;Description automatically generated">
            <a:extLst>
              <a:ext uri="{FF2B5EF4-FFF2-40B4-BE49-F238E27FC236}">
                <a16:creationId xmlns:a16="http://schemas.microsoft.com/office/drawing/2014/main" id="{FE3E4AF1-09AF-1423-8571-7C6353C96AB4}"/>
              </a:ext>
            </a:extLst>
          </p:cNvPr>
          <p:cNvPicPr>
            <a:picLocks noChangeAspect="1"/>
          </p:cNvPicPr>
          <p:nvPr/>
        </p:nvPicPr>
        <p:blipFill>
          <a:blip r:embed="rId6"/>
          <a:stretch>
            <a:fillRect/>
          </a:stretch>
        </p:blipFill>
        <p:spPr>
          <a:xfrm>
            <a:off x="5656841" y="4327523"/>
            <a:ext cx="2964488" cy="1890398"/>
          </a:xfrm>
          <a:prstGeom prst="rect">
            <a:avLst/>
          </a:prstGeom>
        </p:spPr>
      </p:pic>
      <p:sp>
        <p:nvSpPr>
          <p:cNvPr id="31" name="Rectangle 30">
            <a:extLst>
              <a:ext uri="{FF2B5EF4-FFF2-40B4-BE49-F238E27FC236}">
                <a16:creationId xmlns:a16="http://schemas.microsoft.com/office/drawing/2014/main" id="{FF4C0F37-86FC-4078-84D9-CD12ED6AF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80" y="3130583"/>
            <a:ext cx="2739690" cy="3248034"/>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phone&#10;&#10;Description automatically generated">
            <a:extLst>
              <a:ext uri="{FF2B5EF4-FFF2-40B4-BE49-F238E27FC236}">
                <a16:creationId xmlns:a16="http://schemas.microsoft.com/office/drawing/2014/main" id="{EE536F46-C354-08C5-5502-B1D5CFEAAB9E}"/>
              </a:ext>
            </a:extLst>
          </p:cNvPr>
          <p:cNvPicPr>
            <a:picLocks noChangeAspect="1"/>
          </p:cNvPicPr>
          <p:nvPr/>
        </p:nvPicPr>
        <p:blipFill>
          <a:blip r:embed="rId7"/>
          <a:stretch>
            <a:fillRect/>
          </a:stretch>
        </p:blipFill>
        <p:spPr>
          <a:xfrm>
            <a:off x="9631078" y="3275733"/>
            <a:ext cx="1419605" cy="2942187"/>
          </a:xfrm>
          <a:prstGeom prst="rect">
            <a:avLst/>
          </a:prstGeom>
        </p:spPr>
      </p:pic>
    </p:spTree>
    <p:extLst>
      <p:ext uri="{BB962C8B-B14F-4D97-AF65-F5344CB8AC3E}">
        <p14:creationId xmlns:p14="http://schemas.microsoft.com/office/powerpoint/2010/main" val="110375383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1271</TotalTime>
  <Words>769</Words>
  <Application>Microsoft Office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Bookman Old Style</vt:lpstr>
      <vt:lpstr>Calibri</vt:lpstr>
      <vt:lpstr>Times New Roman</vt:lpstr>
      <vt:lpstr>Trebuchet MS</vt:lpstr>
      <vt:lpstr>Berlin</vt:lpstr>
      <vt:lpstr>Augmented Reality-based Virtual Tour Guide </vt:lpstr>
      <vt:lpstr>PROBLEM STATEMENT</vt:lpstr>
      <vt:lpstr>What is Augmented Reality? </vt:lpstr>
      <vt:lpstr>DIFFERENCE BETWEEN AUGMENTED REALITY AND VIRTUAL REALITY</vt:lpstr>
      <vt:lpstr>PowerPoint Presentation</vt:lpstr>
      <vt:lpstr>Methodology  </vt:lpstr>
      <vt:lpstr>      GLOBALIZATION  OF CULTURAL HERITAGE </vt:lpstr>
      <vt:lpstr>Working and Features of my App   </vt:lpstr>
      <vt:lpstr>RESULT AND DISCUSSION</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Reality-based Virtual Tour Guide </dc:title>
  <dc:creator>Harshit Dutt Tyagi</dc:creator>
  <cp:lastModifiedBy>Harshit Dutt Tyagi</cp:lastModifiedBy>
  <cp:revision>2</cp:revision>
  <dcterms:created xsi:type="dcterms:W3CDTF">2023-07-21T05:28:06Z</dcterms:created>
  <dcterms:modified xsi:type="dcterms:W3CDTF">2023-09-10T05:27:29Z</dcterms:modified>
</cp:coreProperties>
</file>